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Calibri" pitchFamily="34" charset="0"/>
      <p:regular r:id="rId14"/>
      <p:bold r:id="rId15"/>
      <p:italic r:id="rId16"/>
      <p:boldItalic r:id="rId17"/>
    </p:embeddedFont>
    <p:embeddedFont>
      <p:font typeface="Arimo" charset="0"/>
      <p:regular r:id="rId18"/>
    </p:embeddedFont>
    <p:embeddedFont>
      <p:font typeface="Open Sans"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xmlns=""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amma.app/?utm_source=made-with-gamma" TargetMode="External"/><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9A50B94-DBEB-9815-4684-223EC27F9F0D}"/>
              </a:ext>
            </a:extLst>
          </p:cNvPr>
          <p:cNvPicPr>
            <a:picLocks noChangeAspect="1"/>
          </p:cNvPicPr>
          <p:nvPr/>
        </p:nvPicPr>
        <p:blipFill>
          <a:blip r:embed="rId2" cstate="print"/>
          <a:stretch>
            <a:fillRect/>
          </a:stretch>
        </p:blipFill>
        <p:spPr>
          <a:xfrm>
            <a:off x="0" y="3012"/>
            <a:ext cx="18288000" cy="1661388"/>
          </a:xfrm>
          <a:prstGeom prst="rect">
            <a:avLst/>
          </a:prstGeom>
        </p:spPr>
      </p:pic>
      <p:sp>
        <p:nvSpPr>
          <p:cNvPr id="3" name="Rectangle 2"/>
          <p:cNvSpPr/>
          <p:nvPr/>
        </p:nvSpPr>
        <p:spPr>
          <a:xfrm>
            <a:off x="3124200" y="3086100"/>
            <a:ext cx="11506200" cy="1938992"/>
          </a:xfrm>
          <a:prstGeom prst="rect">
            <a:avLst/>
          </a:prstGeom>
        </p:spPr>
        <p:txBody>
          <a:bodyPr wrap="square">
            <a:spAutoFit/>
          </a:bodyPr>
          <a:lstStyle/>
          <a:p>
            <a:pPr algn="ctr"/>
            <a:r>
              <a:rPr lang="en-US" sz="4000" b="1" dirty="0" smtClean="0">
                <a:latin typeface="Times New Roman" panose="02020603050405020304" pitchFamily="18" charset="0"/>
                <a:cs typeface="Times New Roman" panose="02020603050405020304" pitchFamily="18" charset="0"/>
              </a:rPr>
              <a:t>          Introduction </a:t>
            </a:r>
            <a:r>
              <a:rPr lang="en-US" sz="4000" b="1" dirty="0" smtClean="0">
                <a:latin typeface="Times New Roman" panose="02020603050405020304" pitchFamily="18" charset="0"/>
                <a:cs typeface="Times New Roman" panose="02020603050405020304" pitchFamily="18" charset="0"/>
              </a:rPr>
              <a:t>to AI (AI101B)</a:t>
            </a:r>
            <a:br>
              <a:rPr lang="en-US" sz="40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AI Language Translation With Sequence Model</a:t>
            </a:r>
            <a:r>
              <a:rPr lang="en-IN" sz="4000" b="1" dirty="0" smtClean="0">
                <a:latin typeface="Times New Roman" panose="02020603050405020304" pitchFamily="18" charset="0"/>
                <a:cs typeface="Times New Roman" panose="02020603050405020304" pitchFamily="18" charset="0"/>
              </a:rPr>
              <a:t/>
            </a:r>
            <a:br>
              <a:rPr lang="en-IN" sz="4000" b="1" dirty="0" smtClean="0">
                <a:latin typeface="Times New Roman" panose="02020603050405020304" pitchFamily="18" charset="0"/>
                <a:cs typeface="Times New Roman" panose="02020603050405020304" pitchFamily="18" charset="0"/>
              </a:rPr>
            </a:br>
            <a:r>
              <a:rPr lang="en-IN" sz="4000" b="1" dirty="0" smtClean="0">
                <a:latin typeface="Times New Roman" panose="02020603050405020304" pitchFamily="18" charset="0"/>
                <a:cs typeface="Times New Roman" panose="02020603050405020304" pitchFamily="18" charset="0"/>
              </a:rPr>
              <a:t>  Session </a:t>
            </a:r>
            <a:r>
              <a:rPr lang="en-IN" sz="4000" b="1" dirty="0" smtClean="0">
                <a:latin typeface="Times New Roman" panose="02020603050405020304" pitchFamily="18" charset="0"/>
                <a:cs typeface="Times New Roman" panose="02020603050405020304" pitchFamily="18" charset="0"/>
              </a:rPr>
              <a:t>2024-25</a:t>
            </a:r>
            <a:endParaRPr lang="en-US" sz="4000" dirty="0"/>
          </a:p>
        </p:txBody>
      </p:sp>
      <p:sp>
        <p:nvSpPr>
          <p:cNvPr id="4" name="Rectangle 3"/>
          <p:cNvSpPr/>
          <p:nvPr/>
        </p:nvSpPr>
        <p:spPr>
          <a:xfrm>
            <a:off x="4572000" y="5753100"/>
            <a:ext cx="9144000" cy="2616101"/>
          </a:xfrm>
          <a:prstGeom prst="rect">
            <a:avLst/>
          </a:prstGeom>
        </p:spPr>
        <p:txBody>
          <a:bodyPr wrap="square">
            <a:spAutoFit/>
          </a:bodyPr>
          <a:lstStyle/>
          <a:p>
            <a:pPr algn="ctr"/>
            <a:endParaRPr lang="en-US" b="1" u="sng" dirty="0" smtClean="0">
              <a:latin typeface="Times New Roman" panose="02020603050405020304" pitchFamily="18" charset="0"/>
              <a:cs typeface="Times New Roman" panose="02020603050405020304" pitchFamily="18" charset="0"/>
            </a:endParaRPr>
          </a:p>
          <a:p>
            <a:pPr algn="ctr"/>
            <a:r>
              <a:rPr lang="en-US" b="1" u="sng" dirty="0" smtClean="0">
                <a:latin typeface="Times New Roman" panose="02020603050405020304" pitchFamily="18" charset="0"/>
                <a:cs typeface="Times New Roman" panose="02020603050405020304" pitchFamily="18" charset="0"/>
              </a:rPr>
              <a:t>  </a:t>
            </a:r>
          </a:p>
          <a:p>
            <a:pPr algn="ctr"/>
            <a:r>
              <a:rPr lang="en-US" sz="3200" b="1" u="sng" dirty="0" smtClean="0">
                <a:latin typeface="Times New Roman" panose="02020603050405020304" pitchFamily="18" charset="0"/>
                <a:cs typeface="Times New Roman" panose="02020603050405020304" pitchFamily="18" charset="0"/>
              </a:rPr>
              <a:t>SANGAM KUMAR </a:t>
            </a:r>
            <a:r>
              <a:rPr lang="en-US" sz="3200" b="1" u="sng" dirty="0" smtClean="0">
                <a:latin typeface="Times New Roman" panose="02020603050405020304" pitchFamily="18" charset="0"/>
                <a:cs typeface="Times New Roman" panose="02020603050405020304" pitchFamily="18" charset="0"/>
              </a:rPr>
              <a:t>- </a:t>
            </a:r>
            <a:r>
              <a:rPr lang="en-US" sz="3200" b="1" u="sng" dirty="0" smtClean="0">
                <a:latin typeface="Times New Roman" panose="02020603050405020304" pitchFamily="18" charset="0"/>
                <a:cs typeface="Times New Roman" panose="02020603050405020304" pitchFamily="18" charset="0"/>
              </a:rPr>
              <a:t>202410116100181</a:t>
            </a:r>
            <a:endParaRPr lang="en-US" sz="3200" b="1" u="sng" dirty="0" smtClean="0">
              <a:latin typeface="Times New Roman" panose="02020603050405020304" pitchFamily="18" charset="0"/>
              <a:cs typeface="Times New Roman" panose="02020603050405020304" pitchFamily="18" charset="0"/>
            </a:endParaRPr>
          </a:p>
          <a:p>
            <a:pPr algn="ctr"/>
            <a:r>
              <a:rPr lang="en-US" sz="3200" b="1" u="sng" dirty="0" smtClean="0">
                <a:latin typeface="Times New Roman" panose="02020603050405020304" pitchFamily="18" charset="0"/>
                <a:cs typeface="Times New Roman" panose="02020603050405020304" pitchFamily="18" charset="0"/>
              </a:rPr>
              <a:t>SAQIB MEHDI </a:t>
            </a:r>
            <a:r>
              <a:rPr lang="en-US" sz="3200" b="1" u="sng" dirty="0" smtClean="0">
                <a:latin typeface="Times New Roman" panose="02020603050405020304" pitchFamily="18" charset="0"/>
                <a:cs typeface="Times New Roman" panose="02020603050405020304" pitchFamily="18" charset="0"/>
              </a:rPr>
              <a:t>- </a:t>
            </a:r>
            <a:r>
              <a:rPr lang="en-US" sz="3200" b="1" u="sng" dirty="0" smtClean="0">
                <a:latin typeface="Times New Roman" panose="02020603050405020304" pitchFamily="18" charset="0"/>
                <a:cs typeface="Times New Roman" panose="02020603050405020304" pitchFamily="18" charset="0"/>
              </a:rPr>
              <a:t>202410116100185</a:t>
            </a:r>
            <a:endParaRPr lang="en-US" sz="3200" b="1" u="sng" dirty="0" smtClean="0">
              <a:latin typeface="Times New Roman" panose="02020603050405020304" pitchFamily="18" charset="0"/>
              <a:cs typeface="Times New Roman" panose="02020603050405020304" pitchFamily="18" charset="0"/>
            </a:endParaRPr>
          </a:p>
          <a:p>
            <a:pPr algn="ctr"/>
            <a:r>
              <a:rPr lang="en-US" sz="3200" b="1" u="sng" dirty="0" smtClean="0">
                <a:latin typeface="Times New Roman" panose="02020603050405020304" pitchFamily="18" charset="0"/>
                <a:cs typeface="Times New Roman" panose="02020603050405020304" pitchFamily="18" charset="0"/>
              </a:rPr>
              <a:t>SATYAM GUPTA - 202410116100186</a:t>
            </a:r>
          </a:p>
          <a:p>
            <a:pPr algn="ctr"/>
            <a:r>
              <a:rPr lang="en-US" sz="3200" b="1" u="sng" dirty="0" smtClean="0">
                <a:latin typeface="Times New Roman" panose="02020603050405020304" pitchFamily="18" charset="0"/>
                <a:cs typeface="Times New Roman" panose="02020603050405020304" pitchFamily="18" charset="0"/>
              </a:rPr>
              <a:t>RAM DUBEY- 202410116100160</a:t>
            </a:r>
            <a:endParaRPr lang="en-US" sz="3200" b="1" u="sng" dirty="0">
              <a:latin typeface="Times New Roman" panose="02020603050405020304" pitchFamily="18" charset="0"/>
              <a:cs typeface="Times New Roman" panose="02020603050405020304" pitchFamily="18" charset="0"/>
            </a:endParaRPr>
          </a:p>
        </p:txBody>
      </p:sp>
      <p:sp>
        <p:nvSpPr>
          <p:cNvPr id="6" name="Rectangle 5"/>
          <p:cNvSpPr/>
          <p:nvPr/>
        </p:nvSpPr>
        <p:spPr>
          <a:xfrm>
            <a:off x="4572000" y="7658100"/>
            <a:ext cx="13487400" cy="1569660"/>
          </a:xfrm>
          <a:prstGeom prst="rect">
            <a:avLst/>
          </a:prstGeom>
        </p:spPr>
        <p:txBody>
          <a:bodyPr wrap="square">
            <a:spAutoFit/>
          </a:bodyPr>
          <a:lstStyle/>
          <a:p>
            <a:pPr algn="r"/>
            <a:r>
              <a:rPr lang="en-IN" sz="3200" b="1" u="sng" dirty="0" smtClean="0">
                <a:latin typeface="Times New Roman" panose="02020603050405020304" pitchFamily="18" charset="0"/>
                <a:cs typeface="Times New Roman" panose="02020603050405020304" pitchFamily="18" charset="0"/>
              </a:rPr>
              <a:t>Project Supervisor:</a:t>
            </a:r>
          </a:p>
          <a:p>
            <a:pPr algn="r"/>
            <a:r>
              <a:rPr lang="en-IN" sz="3200" b="1" u="sng" dirty="0" smtClean="0">
                <a:latin typeface="Times New Roman" panose="02020603050405020304" pitchFamily="18" charset="0"/>
                <a:cs typeface="Times New Roman" panose="02020603050405020304" pitchFamily="18" charset="0"/>
              </a:rPr>
              <a:t> Ms. </a:t>
            </a:r>
            <a:r>
              <a:rPr lang="en-IN" sz="3200" b="1" u="sng" dirty="0" err="1" smtClean="0">
                <a:latin typeface="Times New Roman" panose="02020603050405020304" pitchFamily="18" charset="0"/>
                <a:cs typeface="Times New Roman" panose="02020603050405020304" pitchFamily="18" charset="0"/>
              </a:rPr>
              <a:t>Komal</a:t>
            </a:r>
            <a:r>
              <a:rPr lang="en-IN" sz="3200" b="1" u="sng" dirty="0" smtClean="0">
                <a:latin typeface="Times New Roman" panose="02020603050405020304" pitchFamily="18" charset="0"/>
                <a:cs typeface="Times New Roman" panose="02020603050405020304" pitchFamily="18" charset="0"/>
              </a:rPr>
              <a:t> </a:t>
            </a:r>
            <a:r>
              <a:rPr lang="en-IN" sz="3200" b="1" u="sng" dirty="0" err="1" smtClean="0">
                <a:latin typeface="Times New Roman" panose="02020603050405020304" pitchFamily="18" charset="0"/>
                <a:cs typeface="Times New Roman" panose="02020603050405020304" pitchFamily="18" charset="0"/>
              </a:rPr>
              <a:t>Salgotra</a:t>
            </a:r>
            <a:endParaRPr lang="en-IN" sz="3200" b="1" u="sng" dirty="0" smtClean="0">
              <a:latin typeface="Times New Roman" panose="02020603050405020304" pitchFamily="18" charset="0"/>
              <a:cs typeface="Times New Roman" panose="02020603050405020304" pitchFamily="18" charset="0"/>
            </a:endParaRPr>
          </a:p>
          <a:p>
            <a:pPr algn="r"/>
            <a:r>
              <a:rPr lang="en-IN" sz="3200" b="1" u="sng" dirty="0" smtClean="0">
                <a:latin typeface="Times New Roman" panose="02020603050405020304" pitchFamily="18" charset="0"/>
                <a:cs typeface="Times New Roman" panose="02020603050405020304" pitchFamily="18" charset="0"/>
              </a:rPr>
              <a:t>ASST. PROFESSOR</a:t>
            </a:r>
            <a:endParaRPr lang="en-IN" sz="32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cstate="print"/>
            <a:stretch>
              <a:fillRect l="-10" r="-10"/>
            </a:stretch>
          </a:blipFill>
        </p:spPr>
      </p:sp>
      <p:grpSp>
        <p:nvGrpSpPr>
          <p:cNvPr id="7" name="Group 7"/>
          <p:cNvGrpSpPr/>
          <p:nvPr/>
        </p:nvGrpSpPr>
        <p:grpSpPr>
          <a:xfrm>
            <a:off x="992238" y="5260479"/>
            <a:ext cx="7088237" cy="885974"/>
            <a:chOff x="0" y="0"/>
            <a:chExt cx="9450983" cy="1181298"/>
          </a:xfrm>
        </p:grpSpPr>
        <p:sp>
          <p:nvSpPr>
            <p:cNvPr id="8" name="Freeform 8"/>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9" name="TextBox 9"/>
            <p:cNvSpPr txBox="1"/>
            <p:nvPr/>
          </p:nvSpPr>
          <p:spPr>
            <a:xfrm>
              <a:off x="0" y="-57150"/>
              <a:ext cx="9450983"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Conclusion</a:t>
              </a:r>
            </a:p>
          </p:txBody>
        </p:sp>
      </p:grpSp>
      <p:grpSp>
        <p:nvGrpSpPr>
          <p:cNvPr id="10" name="Group 10"/>
          <p:cNvGrpSpPr/>
          <p:nvPr/>
        </p:nvGrpSpPr>
        <p:grpSpPr>
          <a:xfrm>
            <a:off x="992238" y="6571655"/>
            <a:ext cx="16303526" cy="453629"/>
            <a:chOff x="0" y="0"/>
            <a:chExt cx="21738035" cy="604838"/>
          </a:xfrm>
        </p:grpSpPr>
        <p:sp>
          <p:nvSpPr>
            <p:cNvPr id="11" name="Freeform 11"/>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2" name="TextBox 12"/>
            <p:cNvSpPr txBox="1"/>
            <p:nvPr/>
          </p:nvSpPr>
          <p:spPr>
            <a:xfrm>
              <a:off x="0" y="-85725"/>
              <a:ext cx="21738035"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AI sequence models revolutionize language translation globally.</a:t>
              </a:r>
            </a:p>
          </p:txBody>
        </p:sp>
      </p:grpSp>
      <p:grpSp>
        <p:nvGrpSpPr>
          <p:cNvPr id="13" name="Group 13"/>
          <p:cNvGrpSpPr/>
          <p:nvPr/>
        </p:nvGrpSpPr>
        <p:grpSpPr>
          <a:xfrm>
            <a:off x="992238" y="7344221"/>
            <a:ext cx="16303526" cy="453629"/>
            <a:chOff x="0" y="0"/>
            <a:chExt cx="21738035" cy="604838"/>
          </a:xfrm>
        </p:grpSpPr>
        <p:sp>
          <p:nvSpPr>
            <p:cNvPr id="14" name="Freeform 14"/>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5" name="TextBox 15"/>
            <p:cNvSpPr txBox="1"/>
            <p:nvPr/>
          </p:nvSpPr>
          <p:spPr>
            <a:xfrm>
              <a:off x="0" y="-85725"/>
              <a:ext cx="21738035"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Advances bring accuracy, speed, and accessibility advantages.</a:t>
              </a:r>
            </a:p>
          </p:txBody>
        </p:sp>
      </p:grpSp>
      <p:grpSp>
        <p:nvGrpSpPr>
          <p:cNvPr id="16" name="Group 16"/>
          <p:cNvGrpSpPr/>
          <p:nvPr/>
        </p:nvGrpSpPr>
        <p:grpSpPr>
          <a:xfrm>
            <a:off x="992238" y="8116789"/>
            <a:ext cx="16303526" cy="453629"/>
            <a:chOff x="0" y="0"/>
            <a:chExt cx="21738035" cy="604838"/>
          </a:xfrm>
        </p:grpSpPr>
        <p:sp>
          <p:nvSpPr>
            <p:cNvPr id="17" name="Freeform 17"/>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sp>
        <p:sp>
          <p:nvSpPr>
            <p:cNvPr id="18" name="TextBox 18"/>
            <p:cNvSpPr txBox="1"/>
            <p:nvPr/>
          </p:nvSpPr>
          <p:spPr>
            <a:xfrm>
              <a:off x="0" y="-85725"/>
              <a:ext cx="21738035"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Future innovations promise even deeper understanding and inclusion.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400" y="2705100"/>
            <a:ext cx="13546003" cy="3565079"/>
          </a:xfrm>
          <a:prstGeom prst="rect">
            <a:avLst/>
          </a:prstGeom>
        </p:spPr>
        <p:txBody>
          <a:bodyPr wrap="square" lIns="0" tIns="0" rIns="0" bIns="0" rtlCol="0" anchor="t">
            <a:spAutoFit/>
          </a:bodyPr>
          <a:lstStyle/>
          <a:p>
            <a:pPr algn="ctr">
              <a:lnSpc>
                <a:spcPts val="27817"/>
              </a:lnSpc>
              <a:spcBef>
                <a:spcPct val="0"/>
              </a:spcBef>
            </a:pPr>
            <a:r>
              <a:rPr lang="en-US" sz="17080" dirty="0">
                <a:solidFill>
                  <a:srgbClr val="000000"/>
                </a:solidFill>
                <a:latin typeface="Open Sans"/>
                <a:ea typeface="Open Sans"/>
                <a:cs typeface="Open Sans"/>
                <a:sym typeface="Open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cstate="print"/>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cstate="print"/>
            <a:stretch>
              <a:fillRect/>
            </a:stretch>
          </a:blipFill>
        </p:spPr>
      </p:sp>
      <p:grpSp>
        <p:nvGrpSpPr>
          <p:cNvPr id="8" name="Group 8"/>
          <p:cNvGrpSpPr/>
          <p:nvPr/>
        </p:nvGrpSpPr>
        <p:grpSpPr>
          <a:xfrm>
            <a:off x="992238" y="3364409"/>
            <a:ext cx="9445526" cy="1771947"/>
            <a:chOff x="0" y="0"/>
            <a:chExt cx="12594035" cy="23625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0" y="-57150"/>
              <a:ext cx="12594035" cy="2419747"/>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AI Language Translation with Sequence Models</a:t>
              </a:r>
            </a:p>
          </p:txBody>
        </p:sp>
      </p:grpSp>
      <p:grpSp>
        <p:nvGrpSpPr>
          <p:cNvPr id="11" name="Group 11"/>
          <p:cNvGrpSpPr/>
          <p:nvPr/>
        </p:nvGrpSpPr>
        <p:grpSpPr>
          <a:xfrm>
            <a:off x="992238" y="5561559"/>
            <a:ext cx="9445526" cy="1360885"/>
            <a:chOff x="0" y="0"/>
            <a:chExt cx="12594035" cy="1814513"/>
          </a:xfrm>
        </p:grpSpPr>
        <p:sp>
          <p:nvSpPr>
            <p:cNvPr id="12" name="Freeform 12"/>
            <p:cNvSpPr/>
            <p:nvPr/>
          </p:nvSpPr>
          <p:spPr>
            <a:xfrm>
              <a:off x="0" y="0"/>
              <a:ext cx="12594035" cy="1814513"/>
            </a:xfrm>
            <a:custGeom>
              <a:avLst/>
              <a:gdLst/>
              <a:ahLst/>
              <a:cxnLst/>
              <a:rect l="l" t="t" r="r" b="b"/>
              <a:pathLst>
                <a:path w="12594035" h="1814513">
                  <a:moveTo>
                    <a:pt x="0" y="0"/>
                  </a:moveTo>
                  <a:lnTo>
                    <a:pt x="12594035" y="0"/>
                  </a:lnTo>
                  <a:lnTo>
                    <a:pt x="12594035" y="1814513"/>
                  </a:lnTo>
                  <a:lnTo>
                    <a:pt x="0" y="1814513"/>
                  </a:lnTo>
                  <a:close/>
                </a:path>
              </a:pathLst>
            </a:custGeom>
            <a:solidFill>
              <a:srgbClr val="000000">
                <a:alpha val="0"/>
              </a:srgbClr>
            </a:solidFill>
          </p:spPr>
        </p:sp>
        <p:sp>
          <p:nvSpPr>
            <p:cNvPr id="13" name="TextBox 13"/>
            <p:cNvSpPr txBox="1"/>
            <p:nvPr/>
          </p:nvSpPr>
          <p:spPr>
            <a:xfrm>
              <a:off x="0" y="-85725"/>
              <a:ext cx="12594035" cy="1900238"/>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Explore how AI translates languages using advanced sequence models. Understand key components and future trends shaping communication worldwide.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grpSp>
        <p:nvGrpSpPr>
          <p:cNvPr id="6" name="Group 6"/>
          <p:cNvGrpSpPr/>
          <p:nvPr/>
        </p:nvGrpSpPr>
        <p:grpSpPr>
          <a:xfrm>
            <a:off x="992238" y="3198019"/>
            <a:ext cx="9110662" cy="885974"/>
            <a:chOff x="0" y="0"/>
            <a:chExt cx="12147550" cy="1181298"/>
          </a:xfrm>
        </p:grpSpPr>
        <p:sp>
          <p:nvSpPr>
            <p:cNvPr id="7" name="Freeform 7"/>
            <p:cNvSpPr/>
            <p:nvPr/>
          </p:nvSpPr>
          <p:spPr>
            <a:xfrm>
              <a:off x="0" y="0"/>
              <a:ext cx="12147550" cy="1181298"/>
            </a:xfrm>
            <a:custGeom>
              <a:avLst/>
              <a:gdLst/>
              <a:ahLst/>
              <a:cxnLst/>
              <a:rect l="l" t="t" r="r" b="b"/>
              <a:pathLst>
                <a:path w="12147550" h="1181298">
                  <a:moveTo>
                    <a:pt x="0" y="0"/>
                  </a:moveTo>
                  <a:lnTo>
                    <a:pt x="12147550" y="0"/>
                  </a:lnTo>
                  <a:lnTo>
                    <a:pt x="12147550" y="1181298"/>
                  </a:lnTo>
                  <a:lnTo>
                    <a:pt x="0" y="1181298"/>
                  </a:lnTo>
                  <a:close/>
                </a:path>
              </a:pathLst>
            </a:custGeom>
            <a:solidFill>
              <a:srgbClr val="000000">
                <a:alpha val="0"/>
              </a:srgbClr>
            </a:solidFill>
          </p:spPr>
        </p:sp>
        <p:sp>
          <p:nvSpPr>
            <p:cNvPr id="8" name="TextBox 8"/>
            <p:cNvSpPr txBox="1"/>
            <p:nvPr/>
          </p:nvSpPr>
          <p:spPr>
            <a:xfrm>
              <a:off x="0" y="-57150"/>
              <a:ext cx="12147550"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What Is a Sequence Model?</a:t>
              </a:r>
            </a:p>
          </p:txBody>
        </p:sp>
      </p:grpSp>
      <p:grpSp>
        <p:nvGrpSpPr>
          <p:cNvPr id="9" name="Group 9"/>
          <p:cNvGrpSpPr/>
          <p:nvPr/>
        </p:nvGrpSpPr>
        <p:grpSpPr>
          <a:xfrm>
            <a:off x="992238" y="4764286"/>
            <a:ext cx="7805886" cy="907256"/>
            <a:chOff x="0" y="0"/>
            <a:chExt cx="10407848" cy="1209675"/>
          </a:xfrm>
        </p:grpSpPr>
        <p:sp>
          <p:nvSpPr>
            <p:cNvPr id="10" name="Freeform 10"/>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1" name="TextBox 11"/>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Sequence models process data where order matters. They handle inputs like text or speech.</a:t>
              </a:r>
            </a:p>
          </p:txBody>
        </p:sp>
      </p:grpSp>
      <p:grpSp>
        <p:nvGrpSpPr>
          <p:cNvPr id="12" name="Group 12"/>
          <p:cNvGrpSpPr/>
          <p:nvPr/>
        </p:nvGrpSpPr>
        <p:grpSpPr>
          <a:xfrm>
            <a:off x="992238" y="5926634"/>
            <a:ext cx="7805886" cy="907256"/>
            <a:chOff x="0" y="0"/>
            <a:chExt cx="10407848" cy="1209675"/>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Used in language, they predict words step-by-step, capturing context.</a:t>
              </a:r>
            </a:p>
          </p:txBody>
        </p:sp>
      </p:grpSp>
      <p:grpSp>
        <p:nvGrpSpPr>
          <p:cNvPr id="15" name="Group 15"/>
          <p:cNvGrpSpPr/>
          <p:nvPr/>
        </p:nvGrpSpPr>
        <p:grpSpPr>
          <a:xfrm>
            <a:off x="9499401" y="4764286"/>
            <a:ext cx="7805886" cy="907256"/>
            <a:chOff x="0" y="0"/>
            <a:chExt cx="10407848" cy="1209675"/>
          </a:xfrm>
        </p:grpSpPr>
        <p:sp>
          <p:nvSpPr>
            <p:cNvPr id="16" name="Freeform 16"/>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7" name="TextBox 17"/>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Examples include RNNs, LSTMs, and GRUs. These models remember past inputs.</a:t>
              </a:r>
            </a:p>
          </p:txBody>
        </p:sp>
      </p:grpSp>
      <p:grpSp>
        <p:nvGrpSpPr>
          <p:cNvPr id="18" name="Group 18"/>
          <p:cNvGrpSpPr/>
          <p:nvPr/>
        </p:nvGrpSpPr>
        <p:grpSpPr>
          <a:xfrm>
            <a:off x="9499401" y="5926634"/>
            <a:ext cx="7805886" cy="907256"/>
            <a:chOff x="0" y="0"/>
            <a:chExt cx="10407848" cy="1209675"/>
          </a:xfrm>
        </p:grpSpPr>
        <p:sp>
          <p:nvSpPr>
            <p:cNvPr id="19" name="Freeform 19"/>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0" name="TextBox 20"/>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This helps generate fluent, accurate translations for AI systems.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cstate="print"/>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cstate="print"/>
            <a:stretch>
              <a:fillRect/>
            </a:stretch>
          </a:blipFill>
        </p:spPr>
      </p:sp>
      <p:grpSp>
        <p:nvGrpSpPr>
          <p:cNvPr id="8" name="Group 8"/>
          <p:cNvGrpSpPr/>
          <p:nvPr/>
        </p:nvGrpSpPr>
        <p:grpSpPr>
          <a:xfrm>
            <a:off x="992238" y="2009031"/>
            <a:ext cx="9254579" cy="885974"/>
            <a:chOff x="0" y="0"/>
            <a:chExt cx="12339438" cy="1181298"/>
          </a:xfrm>
        </p:grpSpPr>
        <p:sp>
          <p:nvSpPr>
            <p:cNvPr id="9" name="Freeform 9"/>
            <p:cNvSpPr/>
            <p:nvPr/>
          </p:nvSpPr>
          <p:spPr>
            <a:xfrm>
              <a:off x="0" y="0"/>
              <a:ext cx="12339438" cy="1181298"/>
            </a:xfrm>
            <a:custGeom>
              <a:avLst/>
              <a:gdLst/>
              <a:ahLst/>
              <a:cxnLst/>
              <a:rect l="l" t="t" r="r" b="b"/>
              <a:pathLst>
                <a:path w="12339438" h="1181298">
                  <a:moveTo>
                    <a:pt x="0" y="0"/>
                  </a:moveTo>
                  <a:lnTo>
                    <a:pt x="12339438" y="0"/>
                  </a:lnTo>
                  <a:lnTo>
                    <a:pt x="12339438" y="1181298"/>
                  </a:lnTo>
                  <a:lnTo>
                    <a:pt x="0" y="1181298"/>
                  </a:lnTo>
                  <a:close/>
                </a:path>
              </a:pathLst>
            </a:custGeom>
            <a:solidFill>
              <a:srgbClr val="000000">
                <a:alpha val="0"/>
              </a:srgbClr>
            </a:solidFill>
          </p:spPr>
        </p:sp>
        <p:sp>
          <p:nvSpPr>
            <p:cNvPr id="10" name="TextBox 10"/>
            <p:cNvSpPr txBox="1"/>
            <p:nvPr/>
          </p:nvSpPr>
          <p:spPr>
            <a:xfrm>
              <a:off x="0" y="-57150"/>
              <a:ext cx="12339438"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How AI Translates Language</a:t>
              </a:r>
            </a:p>
          </p:txBody>
        </p:sp>
      </p:grpSp>
      <p:grpSp>
        <p:nvGrpSpPr>
          <p:cNvPr id="11" name="Group 11"/>
          <p:cNvGrpSpPr/>
          <p:nvPr/>
        </p:nvGrpSpPr>
        <p:grpSpPr>
          <a:xfrm>
            <a:off x="992238" y="3320206"/>
            <a:ext cx="212526" cy="1066651"/>
            <a:chOff x="0" y="0"/>
            <a:chExt cx="283368" cy="1422202"/>
          </a:xfrm>
        </p:grpSpPr>
        <p:sp>
          <p:nvSpPr>
            <p:cNvPr id="12" name="Freeform 12"/>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3E3E3E"/>
            </a:solidFill>
          </p:spPr>
        </p:sp>
      </p:grpSp>
      <p:grpSp>
        <p:nvGrpSpPr>
          <p:cNvPr id="13" name="Group 13"/>
          <p:cNvGrpSpPr/>
          <p:nvPr/>
        </p:nvGrpSpPr>
        <p:grpSpPr>
          <a:xfrm>
            <a:off x="1629966" y="3320206"/>
            <a:ext cx="3544044" cy="442912"/>
            <a:chOff x="0" y="0"/>
            <a:chExt cx="4725392" cy="590550"/>
          </a:xfrm>
        </p:grpSpPr>
        <p:sp>
          <p:nvSpPr>
            <p:cNvPr id="14" name="Freeform 1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5" name="TextBox 15"/>
            <p:cNvSpPr txBox="1"/>
            <p:nvPr/>
          </p:nvSpPr>
          <p:spPr>
            <a:xfrm>
              <a:off x="0" y="-38100"/>
              <a:ext cx="472539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Encode</a:t>
              </a:r>
            </a:p>
          </p:txBody>
        </p:sp>
      </p:grpSp>
      <p:grpSp>
        <p:nvGrpSpPr>
          <p:cNvPr id="16" name="Group 16"/>
          <p:cNvGrpSpPr/>
          <p:nvPr/>
        </p:nvGrpSpPr>
        <p:grpSpPr>
          <a:xfrm>
            <a:off x="1629966" y="3933230"/>
            <a:ext cx="8807798" cy="453629"/>
            <a:chOff x="0" y="0"/>
            <a:chExt cx="11743730" cy="604838"/>
          </a:xfrm>
        </p:grpSpPr>
        <p:sp>
          <p:nvSpPr>
            <p:cNvPr id="17" name="Freeform 17"/>
            <p:cNvSpPr/>
            <p:nvPr/>
          </p:nvSpPr>
          <p:spPr>
            <a:xfrm>
              <a:off x="0" y="0"/>
              <a:ext cx="11743730" cy="604838"/>
            </a:xfrm>
            <a:custGeom>
              <a:avLst/>
              <a:gdLst/>
              <a:ahLst/>
              <a:cxnLst/>
              <a:rect l="l" t="t" r="r" b="b"/>
              <a:pathLst>
                <a:path w="11743730" h="604838">
                  <a:moveTo>
                    <a:pt x="0" y="0"/>
                  </a:moveTo>
                  <a:lnTo>
                    <a:pt x="11743730" y="0"/>
                  </a:lnTo>
                  <a:lnTo>
                    <a:pt x="11743730" y="604838"/>
                  </a:lnTo>
                  <a:lnTo>
                    <a:pt x="0" y="604838"/>
                  </a:lnTo>
                  <a:close/>
                </a:path>
              </a:pathLst>
            </a:custGeom>
            <a:solidFill>
              <a:srgbClr val="000000">
                <a:alpha val="0"/>
              </a:srgbClr>
            </a:solidFill>
          </p:spPr>
        </p:sp>
        <p:sp>
          <p:nvSpPr>
            <p:cNvPr id="18" name="TextBox 18"/>
            <p:cNvSpPr txBox="1"/>
            <p:nvPr/>
          </p:nvSpPr>
          <p:spPr>
            <a:xfrm>
              <a:off x="0" y="-85725"/>
              <a:ext cx="11743730"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AI converts input text into numeric vectors representing meaning.</a:t>
              </a:r>
            </a:p>
          </p:txBody>
        </p:sp>
      </p:grpSp>
      <p:grpSp>
        <p:nvGrpSpPr>
          <p:cNvPr id="19" name="Group 19"/>
          <p:cNvGrpSpPr/>
          <p:nvPr/>
        </p:nvGrpSpPr>
        <p:grpSpPr>
          <a:xfrm>
            <a:off x="1417439" y="4670375"/>
            <a:ext cx="212526" cy="1520279"/>
            <a:chOff x="0" y="0"/>
            <a:chExt cx="283368" cy="2027038"/>
          </a:xfrm>
        </p:grpSpPr>
        <p:sp>
          <p:nvSpPr>
            <p:cNvPr id="20" name="Freeform 20"/>
            <p:cNvSpPr/>
            <p:nvPr/>
          </p:nvSpPr>
          <p:spPr>
            <a:xfrm>
              <a:off x="0" y="0"/>
              <a:ext cx="283464" cy="2027047"/>
            </a:xfrm>
            <a:custGeom>
              <a:avLst/>
              <a:gdLst/>
              <a:ahLst/>
              <a:cxnLst/>
              <a:rect l="l" t="t" r="r" b="b"/>
              <a:pathLst>
                <a:path w="283464" h="2027047">
                  <a:moveTo>
                    <a:pt x="0" y="56769"/>
                  </a:moveTo>
                  <a:cubicBezTo>
                    <a:pt x="0" y="25400"/>
                    <a:pt x="25400" y="0"/>
                    <a:pt x="56769" y="0"/>
                  </a:cubicBezTo>
                  <a:lnTo>
                    <a:pt x="226695" y="0"/>
                  </a:lnTo>
                  <a:cubicBezTo>
                    <a:pt x="258064" y="0"/>
                    <a:pt x="283464" y="25400"/>
                    <a:pt x="283464" y="56769"/>
                  </a:cubicBezTo>
                  <a:lnTo>
                    <a:pt x="283464" y="1970278"/>
                  </a:lnTo>
                  <a:cubicBezTo>
                    <a:pt x="283464" y="2001647"/>
                    <a:pt x="258064" y="2027047"/>
                    <a:pt x="226695" y="2027047"/>
                  </a:cubicBezTo>
                  <a:lnTo>
                    <a:pt x="56769" y="2027047"/>
                  </a:lnTo>
                  <a:cubicBezTo>
                    <a:pt x="25400" y="2027047"/>
                    <a:pt x="0" y="2001647"/>
                    <a:pt x="0" y="1970278"/>
                  </a:cubicBezTo>
                  <a:close/>
                </a:path>
              </a:pathLst>
            </a:custGeom>
            <a:solidFill>
              <a:srgbClr val="3E3E3E"/>
            </a:solidFill>
          </p:spPr>
        </p:sp>
      </p:grpSp>
      <p:grpSp>
        <p:nvGrpSpPr>
          <p:cNvPr id="21" name="Group 21"/>
          <p:cNvGrpSpPr/>
          <p:nvPr/>
        </p:nvGrpSpPr>
        <p:grpSpPr>
          <a:xfrm>
            <a:off x="2055168" y="4670375"/>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38100"/>
              <a:ext cx="472539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Decode</a:t>
              </a:r>
            </a:p>
          </p:txBody>
        </p:sp>
      </p:grpSp>
      <p:grpSp>
        <p:nvGrpSpPr>
          <p:cNvPr id="24" name="Group 24"/>
          <p:cNvGrpSpPr/>
          <p:nvPr/>
        </p:nvGrpSpPr>
        <p:grpSpPr>
          <a:xfrm>
            <a:off x="2055168" y="5283399"/>
            <a:ext cx="8382595" cy="907256"/>
            <a:chOff x="0" y="0"/>
            <a:chExt cx="11176793" cy="1209675"/>
          </a:xfrm>
        </p:grpSpPr>
        <p:sp>
          <p:nvSpPr>
            <p:cNvPr id="25" name="Freeform 25"/>
            <p:cNvSpPr/>
            <p:nvPr/>
          </p:nvSpPr>
          <p:spPr>
            <a:xfrm>
              <a:off x="0" y="0"/>
              <a:ext cx="11176793" cy="1209675"/>
            </a:xfrm>
            <a:custGeom>
              <a:avLst/>
              <a:gdLst/>
              <a:ahLst/>
              <a:cxnLst/>
              <a:rect l="l" t="t" r="r" b="b"/>
              <a:pathLst>
                <a:path w="11176793" h="1209675">
                  <a:moveTo>
                    <a:pt x="0" y="0"/>
                  </a:moveTo>
                  <a:lnTo>
                    <a:pt x="11176793" y="0"/>
                  </a:lnTo>
                  <a:lnTo>
                    <a:pt x="11176793" y="1209675"/>
                  </a:lnTo>
                  <a:lnTo>
                    <a:pt x="0" y="1209675"/>
                  </a:lnTo>
                  <a:close/>
                </a:path>
              </a:pathLst>
            </a:custGeom>
            <a:solidFill>
              <a:srgbClr val="000000">
                <a:alpha val="0"/>
              </a:srgbClr>
            </a:solidFill>
          </p:spPr>
        </p:sp>
        <p:sp>
          <p:nvSpPr>
            <p:cNvPr id="26" name="TextBox 26"/>
            <p:cNvSpPr txBox="1"/>
            <p:nvPr/>
          </p:nvSpPr>
          <p:spPr>
            <a:xfrm>
              <a:off x="0" y="-85725"/>
              <a:ext cx="11176793"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The model generates output words one at a time, based on context.</a:t>
              </a:r>
            </a:p>
          </p:txBody>
        </p:sp>
      </p:grpSp>
      <p:grpSp>
        <p:nvGrpSpPr>
          <p:cNvPr id="27" name="Group 27"/>
          <p:cNvGrpSpPr/>
          <p:nvPr/>
        </p:nvGrpSpPr>
        <p:grpSpPr>
          <a:xfrm>
            <a:off x="1842790" y="6474173"/>
            <a:ext cx="212526" cy="1520279"/>
            <a:chOff x="0" y="0"/>
            <a:chExt cx="283368" cy="2027038"/>
          </a:xfrm>
        </p:grpSpPr>
        <p:sp>
          <p:nvSpPr>
            <p:cNvPr id="28" name="Freeform 28"/>
            <p:cNvSpPr/>
            <p:nvPr/>
          </p:nvSpPr>
          <p:spPr>
            <a:xfrm>
              <a:off x="0" y="0"/>
              <a:ext cx="283464" cy="2027047"/>
            </a:xfrm>
            <a:custGeom>
              <a:avLst/>
              <a:gdLst/>
              <a:ahLst/>
              <a:cxnLst/>
              <a:rect l="l" t="t" r="r" b="b"/>
              <a:pathLst>
                <a:path w="283464" h="2027047">
                  <a:moveTo>
                    <a:pt x="0" y="56769"/>
                  </a:moveTo>
                  <a:cubicBezTo>
                    <a:pt x="0" y="25400"/>
                    <a:pt x="25400" y="0"/>
                    <a:pt x="56769" y="0"/>
                  </a:cubicBezTo>
                  <a:lnTo>
                    <a:pt x="226695" y="0"/>
                  </a:lnTo>
                  <a:cubicBezTo>
                    <a:pt x="258064" y="0"/>
                    <a:pt x="283464" y="25400"/>
                    <a:pt x="283464" y="56769"/>
                  </a:cubicBezTo>
                  <a:lnTo>
                    <a:pt x="283464" y="1970278"/>
                  </a:lnTo>
                  <a:cubicBezTo>
                    <a:pt x="283464" y="2001647"/>
                    <a:pt x="258064" y="2027047"/>
                    <a:pt x="226695" y="2027047"/>
                  </a:cubicBezTo>
                  <a:lnTo>
                    <a:pt x="56769" y="2027047"/>
                  </a:lnTo>
                  <a:cubicBezTo>
                    <a:pt x="25400" y="2027047"/>
                    <a:pt x="0" y="2001647"/>
                    <a:pt x="0" y="1970278"/>
                  </a:cubicBezTo>
                  <a:close/>
                </a:path>
              </a:pathLst>
            </a:custGeom>
            <a:solidFill>
              <a:srgbClr val="3E3E3E"/>
            </a:solidFill>
          </p:spPr>
        </p:sp>
      </p:grpSp>
      <p:grpSp>
        <p:nvGrpSpPr>
          <p:cNvPr id="29" name="Group 29"/>
          <p:cNvGrpSpPr/>
          <p:nvPr/>
        </p:nvGrpSpPr>
        <p:grpSpPr>
          <a:xfrm>
            <a:off x="2480519" y="6474173"/>
            <a:ext cx="3544044" cy="442912"/>
            <a:chOff x="0" y="0"/>
            <a:chExt cx="4725392" cy="590550"/>
          </a:xfrm>
        </p:grpSpPr>
        <p:sp>
          <p:nvSpPr>
            <p:cNvPr id="30" name="Freeform 3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1" name="TextBox 31"/>
            <p:cNvSpPr txBox="1"/>
            <p:nvPr/>
          </p:nvSpPr>
          <p:spPr>
            <a:xfrm>
              <a:off x="0" y="-38100"/>
              <a:ext cx="472539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Optimize</a:t>
              </a:r>
            </a:p>
          </p:txBody>
        </p:sp>
      </p:grpSp>
      <p:grpSp>
        <p:nvGrpSpPr>
          <p:cNvPr id="32" name="Group 32"/>
          <p:cNvGrpSpPr/>
          <p:nvPr/>
        </p:nvGrpSpPr>
        <p:grpSpPr>
          <a:xfrm>
            <a:off x="2480519" y="7087195"/>
            <a:ext cx="7957245" cy="907256"/>
            <a:chOff x="0" y="0"/>
            <a:chExt cx="10609660" cy="1209675"/>
          </a:xfrm>
        </p:grpSpPr>
        <p:sp>
          <p:nvSpPr>
            <p:cNvPr id="33" name="Freeform 33"/>
            <p:cNvSpPr/>
            <p:nvPr/>
          </p:nvSpPr>
          <p:spPr>
            <a:xfrm>
              <a:off x="0" y="0"/>
              <a:ext cx="10609660" cy="1209675"/>
            </a:xfrm>
            <a:custGeom>
              <a:avLst/>
              <a:gdLst/>
              <a:ahLst/>
              <a:cxnLst/>
              <a:rect l="l" t="t" r="r" b="b"/>
              <a:pathLst>
                <a:path w="10609660" h="1209675">
                  <a:moveTo>
                    <a:pt x="0" y="0"/>
                  </a:moveTo>
                  <a:lnTo>
                    <a:pt x="10609660" y="0"/>
                  </a:lnTo>
                  <a:lnTo>
                    <a:pt x="10609660" y="1209675"/>
                  </a:lnTo>
                  <a:lnTo>
                    <a:pt x="0" y="1209675"/>
                  </a:lnTo>
                  <a:close/>
                </a:path>
              </a:pathLst>
            </a:custGeom>
            <a:solidFill>
              <a:srgbClr val="000000">
                <a:alpha val="0"/>
              </a:srgbClr>
            </a:solidFill>
          </p:spPr>
        </p:sp>
        <p:sp>
          <p:nvSpPr>
            <p:cNvPr id="34" name="TextBox 34"/>
            <p:cNvSpPr txBox="1"/>
            <p:nvPr/>
          </p:nvSpPr>
          <p:spPr>
            <a:xfrm>
              <a:off x="0" y="-85725"/>
              <a:ext cx="10609660"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Training improves accuracy by comparing outputs against correct translations.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cstate="print"/>
            <a:stretch>
              <a:fillRect/>
            </a:stretch>
          </a:blipFill>
        </p:spPr>
      </p:sp>
      <p:grpSp>
        <p:nvGrpSpPr>
          <p:cNvPr id="7" name="Group 7"/>
          <p:cNvGrpSpPr/>
          <p:nvPr/>
        </p:nvGrpSpPr>
        <p:grpSpPr>
          <a:xfrm>
            <a:off x="7850237" y="2058591"/>
            <a:ext cx="7143304" cy="885974"/>
            <a:chOff x="0" y="0"/>
            <a:chExt cx="9524405" cy="1181298"/>
          </a:xfrm>
        </p:grpSpPr>
        <p:sp>
          <p:nvSpPr>
            <p:cNvPr id="8" name="Freeform 8"/>
            <p:cNvSpPr/>
            <p:nvPr/>
          </p:nvSpPr>
          <p:spPr>
            <a:xfrm>
              <a:off x="0" y="0"/>
              <a:ext cx="9524405" cy="1181298"/>
            </a:xfrm>
            <a:custGeom>
              <a:avLst/>
              <a:gdLst/>
              <a:ahLst/>
              <a:cxnLst/>
              <a:rect l="l" t="t" r="r" b="b"/>
              <a:pathLst>
                <a:path w="9524405" h="1181298">
                  <a:moveTo>
                    <a:pt x="0" y="0"/>
                  </a:moveTo>
                  <a:lnTo>
                    <a:pt x="9524405" y="0"/>
                  </a:lnTo>
                  <a:lnTo>
                    <a:pt x="9524405" y="1181298"/>
                  </a:lnTo>
                  <a:lnTo>
                    <a:pt x="0" y="1181298"/>
                  </a:lnTo>
                  <a:close/>
                </a:path>
              </a:pathLst>
            </a:custGeom>
            <a:solidFill>
              <a:srgbClr val="000000">
                <a:alpha val="0"/>
              </a:srgbClr>
            </a:solidFill>
          </p:spPr>
        </p:sp>
        <p:sp>
          <p:nvSpPr>
            <p:cNvPr id="9" name="TextBox 9"/>
            <p:cNvSpPr txBox="1"/>
            <p:nvPr/>
          </p:nvSpPr>
          <p:spPr>
            <a:xfrm>
              <a:off x="0" y="-57150"/>
              <a:ext cx="9524405"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Attention Mechanism</a:t>
              </a:r>
            </a:p>
          </p:txBody>
        </p:sp>
      </p:grpSp>
      <p:grpSp>
        <p:nvGrpSpPr>
          <p:cNvPr id="10" name="Group 10"/>
          <p:cNvGrpSpPr/>
          <p:nvPr/>
        </p:nvGrpSpPr>
        <p:grpSpPr>
          <a:xfrm>
            <a:off x="7850237" y="3688705"/>
            <a:ext cx="637877" cy="637878"/>
            <a:chOff x="0" y="0"/>
            <a:chExt cx="850503" cy="850503"/>
          </a:xfrm>
        </p:grpSpPr>
        <p:sp>
          <p:nvSpPr>
            <p:cNvPr id="11" name="Freeform 1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grpSp>
        <p:nvGrpSpPr>
          <p:cNvPr id="12" name="Group 12"/>
          <p:cNvGrpSpPr/>
          <p:nvPr/>
        </p:nvGrpSpPr>
        <p:grpSpPr>
          <a:xfrm>
            <a:off x="8771632" y="3688705"/>
            <a:ext cx="3659684" cy="885825"/>
            <a:chOff x="0" y="0"/>
            <a:chExt cx="4879578" cy="1181100"/>
          </a:xfrm>
        </p:grpSpPr>
        <p:sp>
          <p:nvSpPr>
            <p:cNvPr id="13" name="Freeform 13"/>
            <p:cNvSpPr/>
            <p:nvPr/>
          </p:nvSpPr>
          <p:spPr>
            <a:xfrm>
              <a:off x="0" y="0"/>
              <a:ext cx="4879579" cy="1181100"/>
            </a:xfrm>
            <a:custGeom>
              <a:avLst/>
              <a:gdLst/>
              <a:ahLst/>
              <a:cxnLst/>
              <a:rect l="l" t="t" r="r" b="b"/>
              <a:pathLst>
                <a:path w="4879579" h="1181100">
                  <a:moveTo>
                    <a:pt x="0" y="0"/>
                  </a:moveTo>
                  <a:lnTo>
                    <a:pt x="4879579" y="0"/>
                  </a:lnTo>
                  <a:lnTo>
                    <a:pt x="4879579" y="1181100"/>
                  </a:lnTo>
                  <a:lnTo>
                    <a:pt x="0" y="1181100"/>
                  </a:lnTo>
                  <a:close/>
                </a:path>
              </a:pathLst>
            </a:custGeom>
            <a:solidFill>
              <a:srgbClr val="000000">
                <a:alpha val="0"/>
              </a:srgbClr>
            </a:solidFill>
          </p:spPr>
        </p:sp>
        <p:sp>
          <p:nvSpPr>
            <p:cNvPr id="14" name="TextBox 14"/>
            <p:cNvSpPr txBox="1"/>
            <p:nvPr/>
          </p:nvSpPr>
          <p:spPr>
            <a:xfrm>
              <a:off x="0" y="-38100"/>
              <a:ext cx="4879578" cy="121920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Focuses on Relevant Words</a:t>
              </a:r>
            </a:p>
          </p:txBody>
        </p:sp>
      </p:grpSp>
      <p:grpSp>
        <p:nvGrpSpPr>
          <p:cNvPr id="15" name="Group 15"/>
          <p:cNvGrpSpPr/>
          <p:nvPr/>
        </p:nvGrpSpPr>
        <p:grpSpPr>
          <a:xfrm>
            <a:off x="8771632" y="4744641"/>
            <a:ext cx="3659684" cy="1360885"/>
            <a:chOff x="0" y="0"/>
            <a:chExt cx="4879578" cy="1814513"/>
          </a:xfrm>
        </p:grpSpPr>
        <p:sp>
          <p:nvSpPr>
            <p:cNvPr id="16" name="Freeform 16"/>
            <p:cNvSpPr/>
            <p:nvPr/>
          </p:nvSpPr>
          <p:spPr>
            <a:xfrm>
              <a:off x="0" y="0"/>
              <a:ext cx="4879579" cy="1814513"/>
            </a:xfrm>
            <a:custGeom>
              <a:avLst/>
              <a:gdLst/>
              <a:ahLst/>
              <a:cxnLst/>
              <a:rect l="l" t="t" r="r" b="b"/>
              <a:pathLst>
                <a:path w="4879579" h="1814513">
                  <a:moveTo>
                    <a:pt x="0" y="0"/>
                  </a:moveTo>
                  <a:lnTo>
                    <a:pt x="4879579" y="0"/>
                  </a:lnTo>
                  <a:lnTo>
                    <a:pt x="4879579" y="1814513"/>
                  </a:lnTo>
                  <a:lnTo>
                    <a:pt x="0" y="1814513"/>
                  </a:lnTo>
                  <a:close/>
                </a:path>
              </a:pathLst>
            </a:custGeom>
            <a:solidFill>
              <a:srgbClr val="000000">
                <a:alpha val="0"/>
              </a:srgbClr>
            </a:solidFill>
          </p:spPr>
        </p:sp>
        <p:sp>
          <p:nvSpPr>
            <p:cNvPr id="17" name="TextBox 17"/>
            <p:cNvSpPr txBox="1"/>
            <p:nvPr/>
          </p:nvSpPr>
          <p:spPr>
            <a:xfrm>
              <a:off x="0" y="-85725"/>
              <a:ext cx="4879578" cy="1900238"/>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AI weighs important words dynamically for better context understanding.</a:t>
              </a:r>
            </a:p>
          </p:txBody>
        </p:sp>
      </p:grpSp>
      <p:grpSp>
        <p:nvGrpSpPr>
          <p:cNvPr id="18" name="Group 18"/>
          <p:cNvGrpSpPr/>
          <p:nvPr/>
        </p:nvGrpSpPr>
        <p:grpSpPr>
          <a:xfrm>
            <a:off x="12714834" y="3688705"/>
            <a:ext cx="637877" cy="637878"/>
            <a:chOff x="0" y="0"/>
            <a:chExt cx="850503" cy="850503"/>
          </a:xfrm>
        </p:grpSpPr>
        <p:sp>
          <p:nvSpPr>
            <p:cNvPr id="19" name="Freeform 19"/>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grpSp>
        <p:nvGrpSpPr>
          <p:cNvPr id="20" name="Group 20"/>
          <p:cNvGrpSpPr/>
          <p:nvPr/>
        </p:nvGrpSpPr>
        <p:grpSpPr>
          <a:xfrm>
            <a:off x="13636229" y="3688705"/>
            <a:ext cx="3659684" cy="885825"/>
            <a:chOff x="0" y="0"/>
            <a:chExt cx="4879578" cy="1181100"/>
          </a:xfrm>
        </p:grpSpPr>
        <p:sp>
          <p:nvSpPr>
            <p:cNvPr id="21" name="Freeform 21"/>
            <p:cNvSpPr/>
            <p:nvPr/>
          </p:nvSpPr>
          <p:spPr>
            <a:xfrm>
              <a:off x="0" y="0"/>
              <a:ext cx="4879579" cy="1181100"/>
            </a:xfrm>
            <a:custGeom>
              <a:avLst/>
              <a:gdLst/>
              <a:ahLst/>
              <a:cxnLst/>
              <a:rect l="l" t="t" r="r" b="b"/>
              <a:pathLst>
                <a:path w="4879579" h="1181100">
                  <a:moveTo>
                    <a:pt x="0" y="0"/>
                  </a:moveTo>
                  <a:lnTo>
                    <a:pt x="4879579" y="0"/>
                  </a:lnTo>
                  <a:lnTo>
                    <a:pt x="4879579" y="1181100"/>
                  </a:lnTo>
                  <a:lnTo>
                    <a:pt x="0" y="1181100"/>
                  </a:lnTo>
                  <a:close/>
                </a:path>
              </a:pathLst>
            </a:custGeom>
            <a:solidFill>
              <a:srgbClr val="000000">
                <a:alpha val="0"/>
              </a:srgbClr>
            </a:solidFill>
          </p:spPr>
        </p:sp>
        <p:sp>
          <p:nvSpPr>
            <p:cNvPr id="22" name="TextBox 22"/>
            <p:cNvSpPr txBox="1"/>
            <p:nvPr/>
          </p:nvSpPr>
          <p:spPr>
            <a:xfrm>
              <a:off x="0" y="-38100"/>
              <a:ext cx="4879578" cy="121920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Improves Long Sequence Handling</a:t>
              </a:r>
            </a:p>
          </p:txBody>
        </p:sp>
      </p:grpSp>
      <p:grpSp>
        <p:nvGrpSpPr>
          <p:cNvPr id="23" name="Group 23"/>
          <p:cNvGrpSpPr/>
          <p:nvPr/>
        </p:nvGrpSpPr>
        <p:grpSpPr>
          <a:xfrm>
            <a:off x="13636229" y="4744641"/>
            <a:ext cx="3659684" cy="1360885"/>
            <a:chOff x="0" y="0"/>
            <a:chExt cx="4879578" cy="1814513"/>
          </a:xfrm>
        </p:grpSpPr>
        <p:sp>
          <p:nvSpPr>
            <p:cNvPr id="24" name="Freeform 24"/>
            <p:cNvSpPr/>
            <p:nvPr/>
          </p:nvSpPr>
          <p:spPr>
            <a:xfrm>
              <a:off x="0" y="0"/>
              <a:ext cx="4879579" cy="1814513"/>
            </a:xfrm>
            <a:custGeom>
              <a:avLst/>
              <a:gdLst/>
              <a:ahLst/>
              <a:cxnLst/>
              <a:rect l="l" t="t" r="r" b="b"/>
              <a:pathLst>
                <a:path w="4879579" h="1814513">
                  <a:moveTo>
                    <a:pt x="0" y="0"/>
                  </a:moveTo>
                  <a:lnTo>
                    <a:pt x="4879579" y="0"/>
                  </a:lnTo>
                  <a:lnTo>
                    <a:pt x="4879579" y="1814513"/>
                  </a:lnTo>
                  <a:lnTo>
                    <a:pt x="0" y="1814513"/>
                  </a:lnTo>
                  <a:close/>
                </a:path>
              </a:pathLst>
            </a:custGeom>
            <a:solidFill>
              <a:srgbClr val="000000">
                <a:alpha val="0"/>
              </a:srgbClr>
            </a:solidFill>
          </p:spPr>
        </p:sp>
        <p:sp>
          <p:nvSpPr>
            <p:cNvPr id="25" name="TextBox 25"/>
            <p:cNvSpPr txBox="1"/>
            <p:nvPr/>
          </p:nvSpPr>
          <p:spPr>
            <a:xfrm>
              <a:off x="0" y="-85725"/>
              <a:ext cx="4879578" cy="1900238"/>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Helps retain information from earlier text in lengthy sentences.</a:t>
              </a:r>
            </a:p>
          </p:txBody>
        </p:sp>
      </p:grpSp>
      <p:grpSp>
        <p:nvGrpSpPr>
          <p:cNvPr id="26" name="Group 26"/>
          <p:cNvGrpSpPr/>
          <p:nvPr/>
        </p:nvGrpSpPr>
        <p:grpSpPr>
          <a:xfrm>
            <a:off x="7850237" y="6707981"/>
            <a:ext cx="637877" cy="637877"/>
            <a:chOff x="0" y="0"/>
            <a:chExt cx="850503" cy="850503"/>
          </a:xfrm>
        </p:grpSpPr>
        <p:sp>
          <p:nvSpPr>
            <p:cNvPr id="27" name="Freeform 27"/>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grpSp>
        <p:nvGrpSpPr>
          <p:cNvPr id="28" name="Group 28"/>
          <p:cNvGrpSpPr/>
          <p:nvPr/>
        </p:nvGrpSpPr>
        <p:grpSpPr>
          <a:xfrm>
            <a:off x="8771632" y="6707981"/>
            <a:ext cx="4281339" cy="442912"/>
            <a:chOff x="0" y="0"/>
            <a:chExt cx="5708452" cy="590550"/>
          </a:xfrm>
        </p:grpSpPr>
        <p:sp>
          <p:nvSpPr>
            <p:cNvPr id="29" name="Freeform 29"/>
            <p:cNvSpPr/>
            <p:nvPr/>
          </p:nvSpPr>
          <p:spPr>
            <a:xfrm>
              <a:off x="0" y="0"/>
              <a:ext cx="5708452" cy="590550"/>
            </a:xfrm>
            <a:custGeom>
              <a:avLst/>
              <a:gdLst/>
              <a:ahLst/>
              <a:cxnLst/>
              <a:rect l="l" t="t" r="r" b="b"/>
              <a:pathLst>
                <a:path w="5708452" h="590550">
                  <a:moveTo>
                    <a:pt x="0" y="0"/>
                  </a:moveTo>
                  <a:lnTo>
                    <a:pt x="5708452" y="0"/>
                  </a:lnTo>
                  <a:lnTo>
                    <a:pt x="5708452" y="590550"/>
                  </a:lnTo>
                  <a:lnTo>
                    <a:pt x="0" y="590550"/>
                  </a:lnTo>
                  <a:close/>
                </a:path>
              </a:pathLst>
            </a:custGeom>
            <a:solidFill>
              <a:srgbClr val="000000">
                <a:alpha val="0"/>
              </a:srgbClr>
            </a:solidFill>
          </p:spPr>
        </p:sp>
        <p:sp>
          <p:nvSpPr>
            <p:cNvPr id="30" name="TextBox 30"/>
            <p:cNvSpPr txBox="1"/>
            <p:nvPr/>
          </p:nvSpPr>
          <p:spPr>
            <a:xfrm>
              <a:off x="0" y="-38100"/>
              <a:ext cx="570845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Boosts Translation Quality</a:t>
              </a:r>
            </a:p>
          </p:txBody>
        </p:sp>
      </p:grpSp>
      <p:grpSp>
        <p:nvGrpSpPr>
          <p:cNvPr id="31" name="Group 31"/>
          <p:cNvGrpSpPr/>
          <p:nvPr/>
        </p:nvGrpSpPr>
        <p:grpSpPr>
          <a:xfrm>
            <a:off x="8771632" y="7321004"/>
            <a:ext cx="8524131" cy="907256"/>
            <a:chOff x="0" y="0"/>
            <a:chExt cx="11365508" cy="1209675"/>
          </a:xfrm>
        </p:grpSpPr>
        <p:sp>
          <p:nvSpPr>
            <p:cNvPr id="32" name="Freeform 32"/>
            <p:cNvSpPr/>
            <p:nvPr/>
          </p:nvSpPr>
          <p:spPr>
            <a:xfrm>
              <a:off x="0" y="0"/>
              <a:ext cx="11365509" cy="1209675"/>
            </a:xfrm>
            <a:custGeom>
              <a:avLst/>
              <a:gdLst/>
              <a:ahLst/>
              <a:cxnLst/>
              <a:rect l="l" t="t" r="r" b="b"/>
              <a:pathLst>
                <a:path w="11365509" h="1209675">
                  <a:moveTo>
                    <a:pt x="0" y="0"/>
                  </a:moveTo>
                  <a:lnTo>
                    <a:pt x="11365509" y="0"/>
                  </a:lnTo>
                  <a:lnTo>
                    <a:pt x="11365509" y="1209675"/>
                  </a:lnTo>
                  <a:lnTo>
                    <a:pt x="0" y="1209675"/>
                  </a:lnTo>
                  <a:close/>
                </a:path>
              </a:pathLst>
            </a:custGeom>
            <a:solidFill>
              <a:srgbClr val="000000">
                <a:alpha val="0"/>
              </a:srgbClr>
            </a:solidFill>
          </p:spPr>
        </p:sp>
        <p:sp>
          <p:nvSpPr>
            <p:cNvPr id="33" name="TextBox 33"/>
            <p:cNvSpPr txBox="1"/>
            <p:nvPr/>
          </p:nvSpPr>
          <p:spPr>
            <a:xfrm>
              <a:off x="0" y="-85725"/>
              <a:ext cx="11365508" cy="1295400"/>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Allows precise word alignments between source and target languages.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cstate="print"/>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cstate="print"/>
            <a:stretch>
              <a:fillRect/>
            </a:stretch>
          </a:blipFill>
        </p:spPr>
      </p:sp>
      <p:grpSp>
        <p:nvGrpSpPr>
          <p:cNvPr id="8" name="Group 8"/>
          <p:cNvGrpSpPr/>
          <p:nvPr/>
        </p:nvGrpSpPr>
        <p:grpSpPr>
          <a:xfrm>
            <a:off x="915889" y="1130052"/>
            <a:ext cx="8838307" cy="817810"/>
            <a:chOff x="0" y="0"/>
            <a:chExt cx="11784410" cy="1090413"/>
          </a:xfrm>
        </p:grpSpPr>
        <p:sp>
          <p:nvSpPr>
            <p:cNvPr id="9" name="Freeform 9"/>
            <p:cNvSpPr/>
            <p:nvPr/>
          </p:nvSpPr>
          <p:spPr>
            <a:xfrm>
              <a:off x="0" y="0"/>
              <a:ext cx="11784410" cy="1090413"/>
            </a:xfrm>
            <a:custGeom>
              <a:avLst/>
              <a:gdLst/>
              <a:ahLst/>
              <a:cxnLst/>
              <a:rect l="l" t="t" r="r" b="b"/>
              <a:pathLst>
                <a:path w="11784410" h="1090413">
                  <a:moveTo>
                    <a:pt x="0" y="0"/>
                  </a:moveTo>
                  <a:lnTo>
                    <a:pt x="11784410" y="0"/>
                  </a:lnTo>
                  <a:lnTo>
                    <a:pt x="11784410" y="1090413"/>
                  </a:lnTo>
                  <a:lnTo>
                    <a:pt x="0" y="1090413"/>
                  </a:lnTo>
                  <a:close/>
                </a:path>
              </a:pathLst>
            </a:custGeom>
            <a:solidFill>
              <a:srgbClr val="000000">
                <a:alpha val="0"/>
              </a:srgbClr>
            </a:solidFill>
          </p:spPr>
        </p:sp>
        <p:sp>
          <p:nvSpPr>
            <p:cNvPr id="10" name="TextBox 10"/>
            <p:cNvSpPr txBox="1"/>
            <p:nvPr/>
          </p:nvSpPr>
          <p:spPr>
            <a:xfrm>
              <a:off x="0" y="-57150"/>
              <a:ext cx="11784410" cy="1147563"/>
            </a:xfrm>
            <a:prstGeom prst="rect">
              <a:avLst/>
            </a:prstGeom>
          </p:spPr>
          <p:txBody>
            <a:bodyPr lIns="0" tIns="0" rIns="0" bIns="0" rtlCol="0" anchor="t"/>
            <a:lstStyle/>
            <a:p>
              <a:pPr algn="l">
                <a:lnSpc>
                  <a:spcPts val="6437"/>
                </a:lnSpc>
              </a:pPr>
              <a:r>
                <a:rPr lang="en-US" sz="5125">
                  <a:solidFill>
                    <a:srgbClr val="FEFEFE"/>
                  </a:solidFill>
                  <a:latin typeface="Arimo"/>
                  <a:ea typeface="Arimo"/>
                  <a:cs typeface="Arimo"/>
                  <a:sym typeface="Arimo"/>
                </a:rPr>
                <a:t>Applications of AI Translation</a:t>
              </a:r>
            </a:p>
          </p:txBody>
        </p:sp>
      </p:grpSp>
      <p:grpSp>
        <p:nvGrpSpPr>
          <p:cNvPr id="11" name="Group 11"/>
          <p:cNvGrpSpPr/>
          <p:nvPr/>
        </p:nvGrpSpPr>
        <p:grpSpPr>
          <a:xfrm>
            <a:off x="915889" y="2340322"/>
            <a:ext cx="9598224" cy="1507926"/>
            <a:chOff x="0" y="0"/>
            <a:chExt cx="12797632" cy="2010568"/>
          </a:xfrm>
        </p:grpSpPr>
        <p:sp>
          <p:nvSpPr>
            <p:cNvPr id="12" name="Freeform 12"/>
            <p:cNvSpPr/>
            <p:nvPr/>
          </p:nvSpPr>
          <p:spPr>
            <a:xfrm>
              <a:off x="0" y="0"/>
              <a:ext cx="12797663" cy="2010537"/>
            </a:xfrm>
            <a:custGeom>
              <a:avLst/>
              <a:gdLst/>
              <a:ahLst/>
              <a:cxnLst/>
              <a:rect l="l" t="t" r="r" b="b"/>
              <a:pathLst>
                <a:path w="12797663" h="2010537">
                  <a:moveTo>
                    <a:pt x="0" y="52324"/>
                  </a:moveTo>
                  <a:cubicBezTo>
                    <a:pt x="0" y="23368"/>
                    <a:pt x="23368" y="0"/>
                    <a:pt x="52324" y="0"/>
                  </a:cubicBezTo>
                  <a:lnTo>
                    <a:pt x="12745339" y="0"/>
                  </a:lnTo>
                  <a:cubicBezTo>
                    <a:pt x="12774295" y="0"/>
                    <a:pt x="12797663" y="23368"/>
                    <a:pt x="12797663" y="52324"/>
                  </a:cubicBezTo>
                  <a:lnTo>
                    <a:pt x="12797663" y="1958213"/>
                  </a:lnTo>
                  <a:cubicBezTo>
                    <a:pt x="12797663" y="1987169"/>
                    <a:pt x="12774295" y="2010537"/>
                    <a:pt x="12745339" y="2010537"/>
                  </a:cubicBezTo>
                  <a:lnTo>
                    <a:pt x="52324" y="2010537"/>
                  </a:lnTo>
                  <a:cubicBezTo>
                    <a:pt x="23368" y="2010537"/>
                    <a:pt x="0" y="1987169"/>
                    <a:pt x="0" y="1958213"/>
                  </a:cubicBezTo>
                  <a:close/>
                </a:path>
              </a:pathLst>
            </a:custGeom>
            <a:solidFill>
              <a:srgbClr val="3E3E3E"/>
            </a:solidFill>
          </p:spPr>
        </p:sp>
      </p:grpSp>
      <p:grpSp>
        <p:nvGrpSpPr>
          <p:cNvPr id="13" name="Group 13"/>
          <p:cNvGrpSpPr/>
          <p:nvPr/>
        </p:nvGrpSpPr>
        <p:grpSpPr>
          <a:xfrm>
            <a:off x="1177529" y="2601962"/>
            <a:ext cx="4096047" cy="408831"/>
            <a:chOff x="0" y="0"/>
            <a:chExt cx="5461397" cy="545108"/>
          </a:xfrm>
        </p:grpSpPr>
        <p:sp>
          <p:nvSpPr>
            <p:cNvPr id="14" name="Freeform 14"/>
            <p:cNvSpPr/>
            <p:nvPr/>
          </p:nvSpPr>
          <p:spPr>
            <a:xfrm>
              <a:off x="0" y="0"/>
              <a:ext cx="5461397" cy="545108"/>
            </a:xfrm>
            <a:custGeom>
              <a:avLst/>
              <a:gdLst/>
              <a:ahLst/>
              <a:cxnLst/>
              <a:rect l="l" t="t" r="r" b="b"/>
              <a:pathLst>
                <a:path w="5461397" h="545108">
                  <a:moveTo>
                    <a:pt x="0" y="0"/>
                  </a:moveTo>
                  <a:lnTo>
                    <a:pt x="5461397" y="0"/>
                  </a:lnTo>
                  <a:lnTo>
                    <a:pt x="5461397" y="545108"/>
                  </a:lnTo>
                  <a:lnTo>
                    <a:pt x="0" y="545108"/>
                  </a:lnTo>
                  <a:close/>
                </a:path>
              </a:pathLst>
            </a:custGeom>
            <a:solidFill>
              <a:srgbClr val="000000">
                <a:alpha val="0"/>
              </a:srgbClr>
            </a:solidFill>
          </p:spPr>
        </p:sp>
        <p:sp>
          <p:nvSpPr>
            <p:cNvPr id="15" name="TextBox 15"/>
            <p:cNvSpPr txBox="1"/>
            <p:nvPr/>
          </p:nvSpPr>
          <p:spPr>
            <a:xfrm>
              <a:off x="0" y="-19050"/>
              <a:ext cx="5461397" cy="564158"/>
            </a:xfrm>
            <a:prstGeom prst="rect">
              <a:avLst/>
            </a:prstGeom>
          </p:spPr>
          <p:txBody>
            <a:bodyPr lIns="0" tIns="0" rIns="0" bIns="0" rtlCol="0" anchor="t"/>
            <a:lstStyle/>
            <a:p>
              <a:pPr algn="l">
                <a:lnSpc>
                  <a:spcPts val="3187"/>
                </a:lnSpc>
              </a:pPr>
              <a:r>
                <a:rPr lang="en-US" sz="2562">
                  <a:solidFill>
                    <a:srgbClr val="BFBFBF"/>
                  </a:solidFill>
                  <a:latin typeface="Arimo"/>
                  <a:ea typeface="Arimo"/>
                  <a:cs typeface="Arimo"/>
                  <a:sym typeface="Arimo"/>
                </a:rPr>
                <a:t>Real-Time Chat Translation</a:t>
              </a:r>
            </a:p>
          </p:txBody>
        </p:sp>
      </p:grpSp>
      <p:grpSp>
        <p:nvGrpSpPr>
          <p:cNvPr id="16" name="Group 16"/>
          <p:cNvGrpSpPr/>
          <p:nvPr/>
        </p:nvGrpSpPr>
        <p:grpSpPr>
          <a:xfrm>
            <a:off x="1177529" y="3167806"/>
            <a:ext cx="9074944" cy="418802"/>
            <a:chOff x="0" y="0"/>
            <a:chExt cx="12099925" cy="558403"/>
          </a:xfrm>
        </p:grpSpPr>
        <p:sp>
          <p:nvSpPr>
            <p:cNvPr id="17" name="Freeform 17"/>
            <p:cNvSpPr/>
            <p:nvPr/>
          </p:nvSpPr>
          <p:spPr>
            <a:xfrm>
              <a:off x="0" y="0"/>
              <a:ext cx="12099925" cy="558403"/>
            </a:xfrm>
            <a:custGeom>
              <a:avLst/>
              <a:gdLst/>
              <a:ahLst/>
              <a:cxnLst/>
              <a:rect l="l" t="t" r="r" b="b"/>
              <a:pathLst>
                <a:path w="12099925" h="558403">
                  <a:moveTo>
                    <a:pt x="0" y="0"/>
                  </a:moveTo>
                  <a:lnTo>
                    <a:pt x="12099925" y="0"/>
                  </a:lnTo>
                  <a:lnTo>
                    <a:pt x="12099925" y="558403"/>
                  </a:lnTo>
                  <a:lnTo>
                    <a:pt x="0" y="558403"/>
                  </a:lnTo>
                  <a:close/>
                </a:path>
              </a:pathLst>
            </a:custGeom>
            <a:solidFill>
              <a:srgbClr val="000000">
                <a:alpha val="0"/>
              </a:srgbClr>
            </a:solidFill>
          </p:spPr>
        </p:sp>
        <p:sp>
          <p:nvSpPr>
            <p:cNvPr id="18" name="TextBox 18"/>
            <p:cNvSpPr txBox="1"/>
            <p:nvPr/>
          </p:nvSpPr>
          <p:spPr>
            <a:xfrm>
              <a:off x="0" y="-85725"/>
              <a:ext cx="12099925" cy="644128"/>
            </a:xfrm>
            <a:prstGeom prst="rect">
              <a:avLst/>
            </a:prstGeom>
          </p:spPr>
          <p:txBody>
            <a:bodyPr lIns="0" tIns="0" rIns="0" bIns="0" rtlCol="0" anchor="t"/>
            <a:lstStyle/>
            <a:p>
              <a:pPr algn="l">
                <a:lnSpc>
                  <a:spcPts val="3250"/>
                </a:lnSpc>
              </a:pPr>
              <a:r>
                <a:rPr lang="en-US" sz="2000">
                  <a:solidFill>
                    <a:srgbClr val="BFBFBF"/>
                  </a:solidFill>
                  <a:latin typeface="Open Sans"/>
                  <a:ea typeface="Open Sans"/>
                  <a:cs typeface="Open Sans"/>
                  <a:sym typeface="Open Sans"/>
                </a:rPr>
                <a:t>Bridges language gaps in global conversations instantly.</a:t>
              </a:r>
            </a:p>
          </p:txBody>
        </p:sp>
      </p:grpSp>
      <p:grpSp>
        <p:nvGrpSpPr>
          <p:cNvPr id="19" name="Group 19"/>
          <p:cNvGrpSpPr/>
          <p:nvPr/>
        </p:nvGrpSpPr>
        <p:grpSpPr>
          <a:xfrm>
            <a:off x="915889" y="4109889"/>
            <a:ext cx="9598224" cy="1507926"/>
            <a:chOff x="0" y="0"/>
            <a:chExt cx="12797632" cy="2010568"/>
          </a:xfrm>
        </p:grpSpPr>
        <p:sp>
          <p:nvSpPr>
            <p:cNvPr id="20" name="Freeform 20"/>
            <p:cNvSpPr/>
            <p:nvPr/>
          </p:nvSpPr>
          <p:spPr>
            <a:xfrm>
              <a:off x="0" y="0"/>
              <a:ext cx="12797663" cy="2010537"/>
            </a:xfrm>
            <a:custGeom>
              <a:avLst/>
              <a:gdLst/>
              <a:ahLst/>
              <a:cxnLst/>
              <a:rect l="l" t="t" r="r" b="b"/>
              <a:pathLst>
                <a:path w="12797663" h="2010537">
                  <a:moveTo>
                    <a:pt x="0" y="52324"/>
                  </a:moveTo>
                  <a:cubicBezTo>
                    <a:pt x="0" y="23368"/>
                    <a:pt x="23368" y="0"/>
                    <a:pt x="52324" y="0"/>
                  </a:cubicBezTo>
                  <a:lnTo>
                    <a:pt x="12745339" y="0"/>
                  </a:lnTo>
                  <a:cubicBezTo>
                    <a:pt x="12774295" y="0"/>
                    <a:pt x="12797663" y="23368"/>
                    <a:pt x="12797663" y="52324"/>
                  </a:cubicBezTo>
                  <a:lnTo>
                    <a:pt x="12797663" y="1958213"/>
                  </a:lnTo>
                  <a:cubicBezTo>
                    <a:pt x="12797663" y="1987169"/>
                    <a:pt x="12774295" y="2010537"/>
                    <a:pt x="12745339" y="2010537"/>
                  </a:cubicBezTo>
                  <a:lnTo>
                    <a:pt x="52324" y="2010537"/>
                  </a:lnTo>
                  <a:cubicBezTo>
                    <a:pt x="23368" y="2010537"/>
                    <a:pt x="0" y="1987169"/>
                    <a:pt x="0" y="1958213"/>
                  </a:cubicBezTo>
                  <a:close/>
                </a:path>
              </a:pathLst>
            </a:custGeom>
            <a:solidFill>
              <a:srgbClr val="3E3E3E"/>
            </a:solidFill>
          </p:spPr>
        </p:sp>
      </p:grpSp>
      <p:grpSp>
        <p:nvGrpSpPr>
          <p:cNvPr id="21" name="Group 21"/>
          <p:cNvGrpSpPr/>
          <p:nvPr/>
        </p:nvGrpSpPr>
        <p:grpSpPr>
          <a:xfrm>
            <a:off x="1177529" y="4371529"/>
            <a:ext cx="3499098" cy="408831"/>
            <a:chOff x="0" y="0"/>
            <a:chExt cx="4665463" cy="545108"/>
          </a:xfrm>
        </p:grpSpPr>
        <p:sp>
          <p:nvSpPr>
            <p:cNvPr id="22" name="Freeform 22"/>
            <p:cNvSpPr/>
            <p:nvPr/>
          </p:nvSpPr>
          <p:spPr>
            <a:xfrm>
              <a:off x="0" y="0"/>
              <a:ext cx="4665463" cy="545108"/>
            </a:xfrm>
            <a:custGeom>
              <a:avLst/>
              <a:gdLst/>
              <a:ahLst/>
              <a:cxnLst/>
              <a:rect l="l" t="t" r="r" b="b"/>
              <a:pathLst>
                <a:path w="4665463" h="545108">
                  <a:moveTo>
                    <a:pt x="0" y="0"/>
                  </a:moveTo>
                  <a:lnTo>
                    <a:pt x="4665463" y="0"/>
                  </a:lnTo>
                  <a:lnTo>
                    <a:pt x="4665463" y="545108"/>
                  </a:lnTo>
                  <a:lnTo>
                    <a:pt x="0" y="545108"/>
                  </a:lnTo>
                  <a:close/>
                </a:path>
              </a:pathLst>
            </a:custGeom>
            <a:solidFill>
              <a:srgbClr val="000000">
                <a:alpha val="0"/>
              </a:srgbClr>
            </a:solidFill>
          </p:spPr>
        </p:sp>
        <p:sp>
          <p:nvSpPr>
            <p:cNvPr id="23" name="TextBox 23"/>
            <p:cNvSpPr txBox="1"/>
            <p:nvPr/>
          </p:nvSpPr>
          <p:spPr>
            <a:xfrm>
              <a:off x="0" y="-19050"/>
              <a:ext cx="4665463" cy="564158"/>
            </a:xfrm>
            <a:prstGeom prst="rect">
              <a:avLst/>
            </a:prstGeom>
          </p:spPr>
          <p:txBody>
            <a:bodyPr lIns="0" tIns="0" rIns="0" bIns="0" rtlCol="0" anchor="t"/>
            <a:lstStyle/>
            <a:p>
              <a:pPr algn="l">
                <a:lnSpc>
                  <a:spcPts val="3187"/>
                </a:lnSpc>
              </a:pPr>
              <a:r>
                <a:rPr lang="en-US" sz="2562">
                  <a:solidFill>
                    <a:srgbClr val="BFBFBF"/>
                  </a:solidFill>
                  <a:latin typeface="Arimo"/>
                  <a:ea typeface="Arimo"/>
                  <a:cs typeface="Arimo"/>
                  <a:sym typeface="Arimo"/>
                </a:rPr>
                <a:t>Document Localization</a:t>
              </a:r>
            </a:p>
          </p:txBody>
        </p:sp>
      </p:grpSp>
      <p:grpSp>
        <p:nvGrpSpPr>
          <p:cNvPr id="24" name="Group 24"/>
          <p:cNvGrpSpPr/>
          <p:nvPr/>
        </p:nvGrpSpPr>
        <p:grpSpPr>
          <a:xfrm>
            <a:off x="1177529" y="4937372"/>
            <a:ext cx="9074944" cy="418802"/>
            <a:chOff x="0" y="0"/>
            <a:chExt cx="12099925" cy="558403"/>
          </a:xfrm>
        </p:grpSpPr>
        <p:sp>
          <p:nvSpPr>
            <p:cNvPr id="25" name="Freeform 25"/>
            <p:cNvSpPr/>
            <p:nvPr/>
          </p:nvSpPr>
          <p:spPr>
            <a:xfrm>
              <a:off x="0" y="0"/>
              <a:ext cx="12099925" cy="558403"/>
            </a:xfrm>
            <a:custGeom>
              <a:avLst/>
              <a:gdLst/>
              <a:ahLst/>
              <a:cxnLst/>
              <a:rect l="l" t="t" r="r" b="b"/>
              <a:pathLst>
                <a:path w="12099925" h="558403">
                  <a:moveTo>
                    <a:pt x="0" y="0"/>
                  </a:moveTo>
                  <a:lnTo>
                    <a:pt x="12099925" y="0"/>
                  </a:lnTo>
                  <a:lnTo>
                    <a:pt x="12099925" y="558403"/>
                  </a:lnTo>
                  <a:lnTo>
                    <a:pt x="0" y="558403"/>
                  </a:lnTo>
                  <a:close/>
                </a:path>
              </a:pathLst>
            </a:custGeom>
            <a:solidFill>
              <a:srgbClr val="000000">
                <a:alpha val="0"/>
              </a:srgbClr>
            </a:solidFill>
          </p:spPr>
        </p:sp>
        <p:sp>
          <p:nvSpPr>
            <p:cNvPr id="26" name="TextBox 26"/>
            <p:cNvSpPr txBox="1"/>
            <p:nvPr/>
          </p:nvSpPr>
          <p:spPr>
            <a:xfrm>
              <a:off x="0" y="-85725"/>
              <a:ext cx="12099925" cy="644128"/>
            </a:xfrm>
            <a:prstGeom prst="rect">
              <a:avLst/>
            </a:prstGeom>
          </p:spPr>
          <p:txBody>
            <a:bodyPr lIns="0" tIns="0" rIns="0" bIns="0" rtlCol="0" anchor="t"/>
            <a:lstStyle/>
            <a:p>
              <a:pPr algn="l">
                <a:lnSpc>
                  <a:spcPts val="3250"/>
                </a:lnSpc>
              </a:pPr>
              <a:r>
                <a:rPr lang="en-US" sz="2000">
                  <a:solidFill>
                    <a:srgbClr val="BFBFBF"/>
                  </a:solidFill>
                  <a:latin typeface="Open Sans"/>
                  <a:ea typeface="Open Sans"/>
                  <a:cs typeface="Open Sans"/>
                  <a:sym typeface="Open Sans"/>
                </a:rPr>
                <a:t>Fast, accurate translation for diverse industries and markets.</a:t>
              </a:r>
            </a:p>
          </p:txBody>
        </p:sp>
      </p:grpSp>
      <p:grpSp>
        <p:nvGrpSpPr>
          <p:cNvPr id="27" name="Group 27"/>
          <p:cNvGrpSpPr/>
          <p:nvPr/>
        </p:nvGrpSpPr>
        <p:grpSpPr>
          <a:xfrm>
            <a:off x="915889" y="5879455"/>
            <a:ext cx="9598224" cy="1507926"/>
            <a:chOff x="0" y="0"/>
            <a:chExt cx="12797632" cy="2010568"/>
          </a:xfrm>
        </p:grpSpPr>
        <p:sp>
          <p:nvSpPr>
            <p:cNvPr id="28" name="Freeform 28"/>
            <p:cNvSpPr/>
            <p:nvPr/>
          </p:nvSpPr>
          <p:spPr>
            <a:xfrm>
              <a:off x="0" y="0"/>
              <a:ext cx="12797663" cy="2010537"/>
            </a:xfrm>
            <a:custGeom>
              <a:avLst/>
              <a:gdLst/>
              <a:ahLst/>
              <a:cxnLst/>
              <a:rect l="l" t="t" r="r" b="b"/>
              <a:pathLst>
                <a:path w="12797663" h="2010537">
                  <a:moveTo>
                    <a:pt x="0" y="52324"/>
                  </a:moveTo>
                  <a:cubicBezTo>
                    <a:pt x="0" y="23368"/>
                    <a:pt x="23368" y="0"/>
                    <a:pt x="52324" y="0"/>
                  </a:cubicBezTo>
                  <a:lnTo>
                    <a:pt x="12745339" y="0"/>
                  </a:lnTo>
                  <a:cubicBezTo>
                    <a:pt x="12774295" y="0"/>
                    <a:pt x="12797663" y="23368"/>
                    <a:pt x="12797663" y="52324"/>
                  </a:cubicBezTo>
                  <a:lnTo>
                    <a:pt x="12797663" y="1958213"/>
                  </a:lnTo>
                  <a:cubicBezTo>
                    <a:pt x="12797663" y="1987169"/>
                    <a:pt x="12774295" y="2010537"/>
                    <a:pt x="12745339" y="2010537"/>
                  </a:cubicBezTo>
                  <a:lnTo>
                    <a:pt x="52324" y="2010537"/>
                  </a:lnTo>
                  <a:cubicBezTo>
                    <a:pt x="23368" y="2010537"/>
                    <a:pt x="0" y="1987169"/>
                    <a:pt x="0" y="1958213"/>
                  </a:cubicBezTo>
                  <a:close/>
                </a:path>
              </a:pathLst>
            </a:custGeom>
            <a:solidFill>
              <a:srgbClr val="3E3E3E"/>
            </a:solidFill>
          </p:spPr>
        </p:sp>
      </p:grpSp>
      <p:grpSp>
        <p:nvGrpSpPr>
          <p:cNvPr id="29" name="Group 29"/>
          <p:cNvGrpSpPr/>
          <p:nvPr/>
        </p:nvGrpSpPr>
        <p:grpSpPr>
          <a:xfrm>
            <a:off x="1177529" y="6141095"/>
            <a:ext cx="3271540" cy="408831"/>
            <a:chOff x="0" y="0"/>
            <a:chExt cx="4362053" cy="545108"/>
          </a:xfrm>
        </p:grpSpPr>
        <p:sp>
          <p:nvSpPr>
            <p:cNvPr id="30" name="Freeform 30"/>
            <p:cNvSpPr/>
            <p:nvPr/>
          </p:nvSpPr>
          <p:spPr>
            <a:xfrm>
              <a:off x="0" y="0"/>
              <a:ext cx="4362054" cy="545108"/>
            </a:xfrm>
            <a:custGeom>
              <a:avLst/>
              <a:gdLst/>
              <a:ahLst/>
              <a:cxnLst/>
              <a:rect l="l" t="t" r="r" b="b"/>
              <a:pathLst>
                <a:path w="4362054" h="545108">
                  <a:moveTo>
                    <a:pt x="0" y="0"/>
                  </a:moveTo>
                  <a:lnTo>
                    <a:pt x="4362054" y="0"/>
                  </a:lnTo>
                  <a:lnTo>
                    <a:pt x="4362054" y="545108"/>
                  </a:lnTo>
                  <a:lnTo>
                    <a:pt x="0" y="545108"/>
                  </a:lnTo>
                  <a:close/>
                </a:path>
              </a:pathLst>
            </a:custGeom>
            <a:solidFill>
              <a:srgbClr val="000000">
                <a:alpha val="0"/>
              </a:srgbClr>
            </a:solidFill>
          </p:spPr>
        </p:sp>
        <p:sp>
          <p:nvSpPr>
            <p:cNvPr id="31" name="TextBox 31"/>
            <p:cNvSpPr txBox="1"/>
            <p:nvPr/>
          </p:nvSpPr>
          <p:spPr>
            <a:xfrm>
              <a:off x="0" y="-19050"/>
              <a:ext cx="4362053" cy="564158"/>
            </a:xfrm>
            <a:prstGeom prst="rect">
              <a:avLst/>
            </a:prstGeom>
          </p:spPr>
          <p:txBody>
            <a:bodyPr lIns="0" tIns="0" rIns="0" bIns="0" rtlCol="0" anchor="t"/>
            <a:lstStyle/>
            <a:p>
              <a:pPr algn="l">
                <a:lnSpc>
                  <a:spcPts val="3187"/>
                </a:lnSpc>
              </a:pPr>
              <a:r>
                <a:rPr lang="en-US" sz="2562">
                  <a:solidFill>
                    <a:srgbClr val="BFBFBF"/>
                  </a:solidFill>
                  <a:latin typeface="Arimo"/>
                  <a:ea typeface="Arimo"/>
                  <a:cs typeface="Arimo"/>
                  <a:sym typeface="Arimo"/>
                </a:rPr>
                <a:t>Travel and Tourism</a:t>
              </a:r>
            </a:p>
          </p:txBody>
        </p:sp>
      </p:grpSp>
      <p:grpSp>
        <p:nvGrpSpPr>
          <p:cNvPr id="32" name="Group 32"/>
          <p:cNvGrpSpPr/>
          <p:nvPr/>
        </p:nvGrpSpPr>
        <p:grpSpPr>
          <a:xfrm>
            <a:off x="1177529" y="6706940"/>
            <a:ext cx="9074944" cy="418803"/>
            <a:chOff x="0" y="0"/>
            <a:chExt cx="12099925" cy="558403"/>
          </a:xfrm>
        </p:grpSpPr>
        <p:sp>
          <p:nvSpPr>
            <p:cNvPr id="33" name="Freeform 33"/>
            <p:cNvSpPr/>
            <p:nvPr/>
          </p:nvSpPr>
          <p:spPr>
            <a:xfrm>
              <a:off x="0" y="0"/>
              <a:ext cx="12099925" cy="558403"/>
            </a:xfrm>
            <a:custGeom>
              <a:avLst/>
              <a:gdLst/>
              <a:ahLst/>
              <a:cxnLst/>
              <a:rect l="l" t="t" r="r" b="b"/>
              <a:pathLst>
                <a:path w="12099925" h="558403">
                  <a:moveTo>
                    <a:pt x="0" y="0"/>
                  </a:moveTo>
                  <a:lnTo>
                    <a:pt x="12099925" y="0"/>
                  </a:lnTo>
                  <a:lnTo>
                    <a:pt x="12099925" y="558403"/>
                  </a:lnTo>
                  <a:lnTo>
                    <a:pt x="0" y="558403"/>
                  </a:lnTo>
                  <a:close/>
                </a:path>
              </a:pathLst>
            </a:custGeom>
            <a:solidFill>
              <a:srgbClr val="000000">
                <a:alpha val="0"/>
              </a:srgbClr>
            </a:solidFill>
          </p:spPr>
        </p:sp>
        <p:sp>
          <p:nvSpPr>
            <p:cNvPr id="34" name="TextBox 34"/>
            <p:cNvSpPr txBox="1"/>
            <p:nvPr/>
          </p:nvSpPr>
          <p:spPr>
            <a:xfrm>
              <a:off x="0" y="-85725"/>
              <a:ext cx="12099925" cy="644128"/>
            </a:xfrm>
            <a:prstGeom prst="rect">
              <a:avLst/>
            </a:prstGeom>
          </p:spPr>
          <p:txBody>
            <a:bodyPr lIns="0" tIns="0" rIns="0" bIns="0" rtlCol="0" anchor="t"/>
            <a:lstStyle/>
            <a:p>
              <a:pPr algn="l">
                <a:lnSpc>
                  <a:spcPts val="3250"/>
                </a:lnSpc>
              </a:pPr>
              <a:r>
                <a:rPr lang="en-US" sz="2000">
                  <a:solidFill>
                    <a:srgbClr val="BFBFBF"/>
                  </a:solidFill>
                  <a:latin typeface="Open Sans"/>
                  <a:ea typeface="Open Sans"/>
                  <a:cs typeface="Open Sans"/>
                  <a:sym typeface="Open Sans"/>
                </a:rPr>
                <a:t>Supports tourists with voice and text translations on the go.</a:t>
              </a:r>
            </a:p>
          </p:txBody>
        </p:sp>
      </p:grpSp>
      <p:grpSp>
        <p:nvGrpSpPr>
          <p:cNvPr id="35" name="Group 35"/>
          <p:cNvGrpSpPr/>
          <p:nvPr/>
        </p:nvGrpSpPr>
        <p:grpSpPr>
          <a:xfrm>
            <a:off x="915889" y="7649021"/>
            <a:ext cx="9598224" cy="1507926"/>
            <a:chOff x="0" y="0"/>
            <a:chExt cx="12797632" cy="2010568"/>
          </a:xfrm>
        </p:grpSpPr>
        <p:sp>
          <p:nvSpPr>
            <p:cNvPr id="36" name="Freeform 36"/>
            <p:cNvSpPr/>
            <p:nvPr/>
          </p:nvSpPr>
          <p:spPr>
            <a:xfrm>
              <a:off x="0" y="0"/>
              <a:ext cx="12797663" cy="2010537"/>
            </a:xfrm>
            <a:custGeom>
              <a:avLst/>
              <a:gdLst/>
              <a:ahLst/>
              <a:cxnLst/>
              <a:rect l="l" t="t" r="r" b="b"/>
              <a:pathLst>
                <a:path w="12797663" h="2010537">
                  <a:moveTo>
                    <a:pt x="0" y="52324"/>
                  </a:moveTo>
                  <a:cubicBezTo>
                    <a:pt x="0" y="23368"/>
                    <a:pt x="23368" y="0"/>
                    <a:pt x="52324" y="0"/>
                  </a:cubicBezTo>
                  <a:lnTo>
                    <a:pt x="12745339" y="0"/>
                  </a:lnTo>
                  <a:cubicBezTo>
                    <a:pt x="12774295" y="0"/>
                    <a:pt x="12797663" y="23368"/>
                    <a:pt x="12797663" y="52324"/>
                  </a:cubicBezTo>
                  <a:lnTo>
                    <a:pt x="12797663" y="1958213"/>
                  </a:lnTo>
                  <a:cubicBezTo>
                    <a:pt x="12797663" y="1987169"/>
                    <a:pt x="12774295" y="2010537"/>
                    <a:pt x="12745339" y="2010537"/>
                  </a:cubicBezTo>
                  <a:lnTo>
                    <a:pt x="52324" y="2010537"/>
                  </a:lnTo>
                  <a:cubicBezTo>
                    <a:pt x="23368" y="2010537"/>
                    <a:pt x="0" y="1987169"/>
                    <a:pt x="0" y="1958213"/>
                  </a:cubicBezTo>
                  <a:close/>
                </a:path>
              </a:pathLst>
            </a:custGeom>
            <a:solidFill>
              <a:srgbClr val="3E3E3E"/>
            </a:solidFill>
          </p:spPr>
        </p:sp>
      </p:grpSp>
      <p:grpSp>
        <p:nvGrpSpPr>
          <p:cNvPr id="37" name="Group 37"/>
          <p:cNvGrpSpPr/>
          <p:nvPr/>
        </p:nvGrpSpPr>
        <p:grpSpPr>
          <a:xfrm>
            <a:off x="1177529" y="7910661"/>
            <a:ext cx="3657600" cy="408831"/>
            <a:chOff x="0" y="0"/>
            <a:chExt cx="4876800" cy="545108"/>
          </a:xfrm>
        </p:grpSpPr>
        <p:sp>
          <p:nvSpPr>
            <p:cNvPr id="38" name="Freeform 38"/>
            <p:cNvSpPr/>
            <p:nvPr/>
          </p:nvSpPr>
          <p:spPr>
            <a:xfrm>
              <a:off x="0" y="0"/>
              <a:ext cx="4876800" cy="545108"/>
            </a:xfrm>
            <a:custGeom>
              <a:avLst/>
              <a:gdLst/>
              <a:ahLst/>
              <a:cxnLst/>
              <a:rect l="l" t="t" r="r" b="b"/>
              <a:pathLst>
                <a:path w="4876800" h="545108">
                  <a:moveTo>
                    <a:pt x="0" y="0"/>
                  </a:moveTo>
                  <a:lnTo>
                    <a:pt x="4876800" y="0"/>
                  </a:lnTo>
                  <a:lnTo>
                    <a:pt x="4876800" y="545108"/>
                  </a:lnTo>
                  <a:lnTo>
                    <a:pt x="0" y="545108"/>
                  </a:lnTo>
                  <a:close/>
                </a:path>
              </a:pathLst>
            </a:custGeom>
            <a:solidFill>
              <a:srgbClr val="000000">
                <a:alpha val="0"/>
              </a:srgbClr>
            </a:solidFill>
          </p:spPr>
        </p:sp>
        <p:sp>
          <p:nvSpPr>
            <p:cNvPr id="39" name="TextBox 39"/>
            <p:cNvSpPr txBox="1"/>
            <p:nvPr/>
          </p:nvSpPr>
          <p:spPr>
            <a:xfrm>
              <a:off x="0" y="-19050"/>
              <a:ext cx="4876800" cy="564158"/>
            </a:xfrm>
            <a:prstGeom prst="rect">
              <a:avLst/>
            </a:prstGeom>
          </p:spPr>
          <p:txBody>
            <a:bodyPr lIns="0" tIns="0" rIns="0" bIns="0" rtlCol="0" anchor="t"/>
            <a:lstStyle/>
            <a:p>
              <a:pPr algn="l">
                <a:lnSpc>
                  <a:spcPts val="3187"/>
                </a:lnSpc>
              </a:pPr>
              <a:r>
                <a:rPr lang="en-US" sz="2562">
                  <a:solidFill>
                    <a:srgbClr val="BFBFBF"/>
                  </a:solidFill>
                  <a:latin typeface="Arimo"/>
                  <a:ea typeface="Arimo"/>
                  <a:cs typeface="Arimo"/>
                  <a:sym typeface="Arimo"/>
                </a:rPr>
                <a:t>Education and Research</a:t>
              </a:r>
            </a:p>
          </p:txBody>
        </p:sp>
      </p:grpSp>
      <p:grpSp>
        <p:nvGrpSpPr>
          <p:cNvPr id="40" name="Group 40"/>
          <p:cNvGrpSpPr/>
          <p:nvPr/>
        </p:nvGrpSpPr>
        <p:grpSpPr>
          <a:xfrm>
            <a:off x="1177529" y="8476506"/>
            <a:ext cx="9074944" cy="418803"/>
            <a:chOff x="0" y="0"/>
            <a:chExt cx="12099925" cy="558403"/>
          </a:xfrm>
        </p:grpSpPr>
        <p:sp>
          <p:nvSpPr>
            <p:cNvPr id="41" name="Freeform 41"/>
            <p:cNvSpPr/>
            <p:nvPr/>
          </p:nvSpPr>
          <p:spPr>
            <a:xfrm>
              <a:off x="0" y="0"/>
              <a:ext cx="12099925" cy="558403"/>
            </a:xfrm>
            <a:custGeom>
              <a:avLst/>
              <a:gdLst/>
              <a:ahLst/>
              <a:cxnLst/>
              <a:rect l="l" t="t" r="r" b="b"/>
              <a:pathLst>
                <a:path w="12099925" h="558403">
                  <a:moveTo>
                    <a:pt x="0" y="0"/>
                  </a:moveTo>
                  <a:lnTo>
                    <a:pt x="12099925" y="0"/>
                  </a:lnTo>
                  <a:lnTo>
                    <a:pt x="12099925" y="558403"/>
                  </a:lnTo>
                  <a:lnTo>
                    <a:pt x="0" y="558403"/>
                  </a:lnTo>
                  <a:close/>
                </a:path>
              </a:pathLst>
            </a:custGeom>
            <a:solidFill>
              <a:srgbClr val="000000">
                <a:alpha val="0"/>
              </a:srgbClr>
            </a:solidFill>
          </p:spPr>
        </p:sp>
        <p:sp>
          <p:nvSpPr>
            <p:cNvPr id="42" name="TextBox 42"/>
            <p:cNvSpPr txBox="1"/>
            <p:nvPr/>
          </p:nvSpPr>
          <p:spPr>
            <a:xfrm>
              <a:off x="0" y="-85725"/>
              <a:ext cx="12099925" cy="644128"/>
            </a:xfrm>
            <a:prstGeom prst="rect">
              <a:avLst/>
            </a:prstGeom>
          </p:spPr>
          <p:txBody>
            <a:bodyPr lIns="0" tIns="0" rIns="0" bIns="0" rtlCol="0" anchor="t"/>
            <a:lstStyle/>
            <a:p>
              <a:pPr algn="l">
                <a:lnSpc>
                  <a:spcPts val="3250"/>
                </a:lnSpc>
              </a:pPr>
              <a:r>
                <a:rPr lang="en-US" sz="2000">
                  <a:solidFill>
                    <a:srgbClr val="BFBFBF"/>
                  </a:solidFill>
                  <a:latin typeface="Open Sans"/>
                  <a:ea typeface="Open Sans"/>
                  <a:cs typeface="Open Sans"/>
                  <a:sym typeface="Open Sans"/>
                </a:rPr>
                <a:t>Access to multilingual knowledge and cross-cultural collaboration.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cstate="print"/>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cstate="print"/>
            <a:stretch>
              <a:fillRect/>
            </a:stretch>
          </a:blipFill>
        </p:spPr>
      </p:sp>
      <p:grpSp>
        <p:nvGrpSpPr>
          <p:cNvPr id="8" name="Group 8"/>
          <p:cNvGrpSpPr/>
          <p:nvPr/>
        </p:nvGrpSpPr>
        <p:grpSpPr>
          <a:xfrm>
            <a:off x="992238" y="1291381"/>
            <a:ext cx="8165901" cy="885974"/>
            <a:chOff x="0" y="0"/>
            <a:chExt cx="10887868" cy="1181298"/>
          </a:xfrm>
        </p:grpSpPr>
        <p:sp>
          <p:nvSpPr>
            <p:cNvPr id="9" name="Freeform 9"/>
            <p:cNvSpPr/>
            <p:nvPr/>
          </p:nvSpPr>
          <p:spPr>
            <a:xfrm>
              <a:off x="0" y="0"/>
              <a:ext cx="10887868" cy="1181298"/>
            </a:xfrm>
            <a:custGeom>
              <a:avLst/>
              <a:gdLst/>
              <a:ahLst/>
              <a:cxnLst/>
              <a:rect l="l" t="t" r="r" b="b"/>
              <a:pathLst>
                <a:path w="10887868" h="1181298">
                  <a:moveTo>
                    <a:pt x="0" y="0"/>
                  </a:moveTo>
                  <a:lnTo>
                    <a:pt x="10887868" y="0"/>
                  </a:lnTo>
                  <a:lnTo>
                    <a:pt x="10887868" y="1181298"/>
                  </a:lnTo>
                  <a:lnTo>
                    <a:pt x="0" y="1181298"/>
                  </a:lnTo>
                  <a:close/>
                </a:path>
              </a:pathLst>
            </a:custGeom>
            <a:solidFill>
              <a:srgbClr val="000000">
                <a:alpha val="0"/>
              </a:srgbClr>
            </a:solidFill>
          </p:spPr>
        </p:sp>
        <p:sp>
          <p:nvSpPr>
            <p:cNvPr id="10" name="TextBox 10"/>
            <p:cNvSpPr txBox="1"/>
            <p:nvPr/>
          </p:nvSpPr>
          <p:spPr>
            <a:xfrm>
              <a:off x="0" y="-57150"/>
              <a:ext cx="10887868"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Benefits of AI Translation</a:t>
              </a:r>
            </a:p>
          </p:txBody>
        </p:sp>
      </p:grpSp>
      <p:grpSp>
        <p:nvGrpSpPr>
          <p:cNvPr id="11" name="Group 11"/>
          <p:cNvGrpSpPr/>
          <p:nvPr/>
        </p:nvGrpSpPr>
        <p:grpSpPr>
          <a:xfrm>
            <a:off x="992238" y="2921496"/>
            <a:ext cx="637878" cy="637878"/>
            <a:chOff x="0" y="0"/>
            <a:chExt cx="850503" cy="850503"/>
          </a:xfrm>
        </p:grpSpPr>
        <p:sp>
          <p:nvSpPr>
            <p:cNvPr id="12" name="Freeform 1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sp>
        <p:nvSpPr>
          <p:cNvPr id="13" name="Freeform 13" descr="preencoded.png"/>
          <p:cNvSpPr/>
          <p:nvPr/>
        </p:nvSpPr>
        <p:spPr>
          <a:xfrm>
            <a:off x="1098575" y="2974628"/>
            <a:ext cx="425202" cy="531614"/>
          </a:xfrm>
          <a:custGeom>
            <a:avLst/>
            <a:gdLst/>
            <a:ahLst/>
            <a:cxnLst/>
            <a:rect l="l" t="t" r="r" b="b"/>
            <a:pathLst>
              <a:path w="425202" h="531614">
                <a:moveTo>
                  <a:pt x="0" y="0"/>
                </a:moveTo>
                <a:lnTo>
                  <a:pt x="425203" y="0"/>
                </a:lnTo>
                <a:lnTo>
                  <a:pt x="425203" y="531613"/>
                </a:lnTo>
                <a:lnTo>
                  <a:pt x="0" y="531613"/>
                </a:lnTo>
                <a:lnTo>
                  <a:pt x="0" y="0"/>
                </a:lnTo>
                <a:close/>
              </a:path>
            </a:pathLst>
          </a:custGeom>
          <a:blipFill>
            <a:blip r:embed="rId6" cstate="print"/>
            <a:stretch>
              <a:fillRect l="-233" r="-233"/>
            </a:stretch>
          </a:blipFill>
        </p:spPr>
      </p:sp>
      <p:grpSp>
        <p:nvGrpSpPr>
          <p:cNvPr id="14" name="Group 14"/>
          <p:cNvGrpSpPr/>
          <p:nvPr/>
        </p:nvGrpSpPr>
        <p:grpSpPr>
          <a:xfrm>
            <a:off x="1913632" y="2921496"/>
            <a:ext cx="3969395" cy="442912"/>
            <a:chOff x="0" y="0"/>
            <a:chExt cx="5292527" cy="590550"/>
          </a:xfrm>
        </p:grpSpPr>
        <p:sp>
          <p:nvSpPr>
            <p:cNvPr id="15" name="Freeform 15"/>
            <p:cNvSpPr/>
            <p:nvPr/>
          </p:nvSpPr>
          <p:spPr>
            <a:xfrm>
              <a:off x="0" y="0"/>
              <a:ext cx="5292527" cy="590550"/>
            </a:xfrm>
            <a:custGeom>
              <a:avLst/>
              <a:gdLst/>
              <a:ahLst/>
              <a:cxnLst/>
              <a:rect l="l" t="t" r="r" b="b"/>
              <a:pathLst>
                <a:path w="5292527" h="590550">
                  <a:moveTo>
                    <a:pt x="0" y="0"/>
                  </a:moveTo>
                  <a:lnTo>
                    <a:pt x="5292527" y="0"/>
                  </a:lnTo>
                  <a:lnTo>
                    <a:pt x="5292527" y="590550"/>
                  </a:lnTo>
                  <a:lnTo>
                    <a:pt x="0" y="590550"/>
                  </a:lnTo>
                  <a:close/>
                </a:path>
              </a:pathLst>
            </a:custGeom>
            <a:solidFill>
              <a:srgbClr val="000000">
                <a:alpha val="0"/>
              </a:srgbClr>
            </a:solidFill>
          </p:spPr>
        </p:sp>
        <p:sp>
          <p:nvSpPr>
            <p:cNvPr id="16" name="TextBox 16"/>
            <p:cNvSpPr txBox="1"/>
            <p:nvPr/>
          </p:nvSpPr>
          <p:spPr>
            <a:xfrm>
              <a:off x="0" y="-38100"/>
              <a:ext cx="5292527"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Speeds Communication</a:t>
              </a:r>
            </a:p>
          </p:txBody>
        </p:sp>
      </p:grpSp>
      <p:grpSp>
        <p:nvGrpSpPr>
          <p:cNvPr id="17" name="Group 17"/>
          <p:cNvGrpSpPr/>
          <p:nvPr/>
        </p:nvGrpSpPr>
        <p:grpSpPr>
          <a:xfrm>
            <a:off x="1913632" y="3534519"/>
            <a:ext cx="8524131" cy="453629"/>
            <a:chOff x="0" y="0"/>
            <a:chExt cx="11365508" cy="604838"/>
          </a:xfrm>
        </p:grpSpPr>
        <p:sp>
          <p:nvSpPr>
            <p:cNvPr id="18" name="Freeform 18"/>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19" name="TextBox 19"/>
            <p:cNvSpPr txBox="1"/>
            <p:nvPr/>
          </p:nvSpPr>
          <p:spPr>
            <a:xfrm>
              <a:off x="0" y="-85725"/>
              <a:ext cx="11365508"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Instantly bridges language differences worldwide.</a:t>
              </a:r>
            </a:p>
          </p:txBody>
        </p:sp>
      </p:grpSp>
      <p:grpSp>
        <p:nvGrpSpPr>
          <p:cNvPr id="20" name="Group 20"/>
          <p:cNvGrpSpPr/>
          <p:nvPr/>
        </p:nvGrpSpPr>
        <p:grpSpPr>
          <a:xfrm>
            <a:off x="992238" y="4590604"/>
            <a:ext cx="637878" cy="637878"/>
            <a:chOff x="0" y="0"/>
            <a:chExt cx="850503" cy="850503"/>
          </a:xfrm>
        </p:grpSpPr>
        <p:sp>
          <p:nvSpPr>
            <p:cNvPr id="21" name="Freeform 21"/>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sp>
        <p:nvSpPr>
          <p:cNvPr id="22" name="Freeform 22" descr="preencoded.png"/>
          <p:cNvSpPr/>
          <p:nvPr/>
        </p:nvSpPr>
        <p:spPr>
          <a:xfrm>
            <a:off x="1098575" y="4643735"/>
            <a:ext cx="425202" cy="531614"/>
          </a:xfrm>
          <a:custGeom>
            <a:avLst/>
            <a:gdLst/>
            <a:ahLst/>
            <a:cxnLst/>
            <a:rect l="l" t="t" r="r" b="b"/>
            <a:pathLst>
              <a:path w="425202" h="531614">
                <a:moveTo>
                  <a:pt x="0" y="0"/>
                </a:moveTo>
                <a:lnTo>
                  <a:pt x="425203" y="0"/>
                </a:lnTo>
                <a:lnTo>
                  <a:pt x="425203" y="531614"/>
                </a:lnTo>
                <a:lnTo>
                  <a:pt x="0" y="531614"/>
                </a:lnTo>
                <a:lnTo>
                  <a:pt x="0" y="0"/>
                </a:lnTo>
                <a:close/>
              </a:path>
            </a:pathLst>
          </a:custGeom>
          <a:blipFill>
            <a:blip r:embed="rId7" cstate="print"/>
            <a:stretch>
              <a:fillRect l="-233" r="-233"/>
            </a:stretch>
          </a:blipFill>
        </p:spPr>
      </p:sp>
      <p:grpSp>
        <p:nvGrpSpPr>
          <p:cNvPr id="23" name="Group 23"/>
          <p:cNvGrpSpPr/>
          <p:nvPr/>
        </p:nvGrpSpPr>
        <p:grpSpPr>
          <a:xfrm>
            <a:off x="1913632" y="4590604"/>
            <a:ext cx="3544044" cy="442912"/>
            <a:chOff x="0" y="0"/>
            <a:chExt cx="4725392" cy="590550"/>
          </a:xfrm>
        </p:grpSpPr>
        <p:sp>
          <p:nvSpPr>
            <p:cNvPr id="24" name="Freeform 2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5" name="TextBox 25"/>
            <p:cNvSpPr txBox="1"/>
            <p:nvPr/>
          </p:nvSpPr>
          <p:spPr>
            <a:xfrm>
              <a:off x="0" y="-38100"/>
              <a:ext cx="472539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Improves Accuracy</a:t>
              </a:r>
            </a:p>
          </p:txBody>
        </p:sp>
      </p:grpSp>
      <p:grpSp>
        <p:nvGrpSpPr>
          <p:cNvPr id="26" name="Group 26"/>
          <p:cNvGrpSpPr/>
          <p:nvPr/>
        </p:nvGrpSpPr>
        <p:grpSpPr>
          <a:xfrm>
            <a:off x="1913632" y="5203626"/>
            <a:ext cx="8524131" cy="453629"/>
            <a:chOff x="0" y="0"/>
            <a:chExt cx="11365508" cy="604838"/>
          </a:xfrm>
        </p:grpSpPr>
        <p:sp>
          <p:nvSpPr>
            <p:cNvPr id="27" name="Freeform 27"/>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28" name="TextBox 28"/>
            <p:cNvSpPr txBox="1"/>
            <p:nvPr/>
          </p:nvSpPr>
          <p:spPr>
            <a:xfrm>
              <a:off x="0" y="-85725"/>
              <a:ext cx="11365508"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Context-aware translations reduce errors.</a:t>
              </a:r>
            </a:p>
          </p:txBody>
        </p:sp>
      </p:grpSp>
      <p:grpSp>
        <p:nvGrpSpPr>
          <p:cNvPr id="29" name="Group 29"/>
          <p:cNvGrpSpPr/>
          <p:nvPr/>
        </p:nvGrpSpPr>
        <p:grpSpPr>
          <a:xfrm>
            <a:off x="992238" y="6259711"/>
            <a:ext cx="637878" cy="637878"/>
            <a:chOff x="0" y="0"/>
            <a:chExt cx="850503" cy="850503"/>
          </a:xfrm>
        </p:grpSpPr>
        <p:sp>
          <p:nvSpPr>
            <p:cNvPr id="30" name="Freeform 3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sp>
        <p:nvSpPr>
          <p:cNvPr id="31" name="Freeform 31" descr="preencoded.png"/>
          <p:cNvSpPr/>
          <p:nvPr/>
        </p:nvSpPr>
        <p:spPr>
          <a:xfrm>
            <a:off x="1098575" y="6312842"/>
            <a:ext cx="425202" cy="531614"/>
          </a:xfrm>
          <a:custGeom>
            <a:avLst/>
            <a:gdLst/>
            <a:ahLst/>
            <a:cxnLst/>
            <a:rect l="l" t="t" r="r" b="b"/>
            <a:pathLst>
              <a:path w="425202" h="531614">
                <a:moveTo>
                  <a:pt x="0" y="0"/>
                </a:moveTo>
                <a:lnTo>
                  <a:pt x="425203" y="0"/>
                </a:lnTo>
                <a:lnTo>
                  <a:pt x="425203" y="531614"/>
                </a:lnTo>
                <a:lnTo>
                  <a:pt x="0" y="531614"/>
                </a:lnTo>
                <a:lnTo>
                  <a:pt x="0" y="0"/>
                </a:lnTo>
                <a:close/>
              </a:path>
            </a:pathLst>
          </a:custGeom>
          <a:blipFill>
            <a:blip r:embed="rId8" cstate="print"/>
            <a:stretch>
              <a:fillRect l="-233" r="-233"/>
            </a:stretch>
          </a:blipFill>
        </p:spPr>
      </p:sp>
      <p:grpSp>
        <p:nvGrpSpPr>
          <p:cNvPr id="32" name="Group 32"/>
          <p:cNvGrpSpPr/>
          <p:nvPr/>
        </p:nvGrpSpPr>
        <p:grpSpPr>
          <a:xfrm>
            <a:off x="1913632" y="6259711"/>
            <a:ext cx="3716090" cy="442912"/>
            <a:chOff x="0" y="0"/>
            <a:chExt cx="4954787" cy="590550"/>
          </a:xfrm>
        </p:grpSpPr>
        <p:sp>
          <p:nvSpPr>
            <p:cNvPr id="33" name="Freeform 33"/>
            <p:cNvSpPr/>
            <p:nvPr/>
          </p:nvSpPr>
          <p:spPr>
            <a:xfrm>
              <a:off x="0" y="0"/>
              <a:ext cx="4954787" cy="590550"/>
            </a:xfrm>
            <a:custGeom>
              <a:avLst/>
              <a:gdLst/>
              <a:ahLst/>
              <a:cxnLst/>
              <a:rect l="l" t="t" r="r" b="b"/>
              <a:pathLst>
                <a:path w="4954787" h="590550">
                  <a:moveTo>
                    <a:pt x="0" y="0"/>
                  </a:moveTo>
                  <a:lnTo>
                    <a:pt x="4954787" y="0"/>
                  </a:lnTo>
                  <a:lnTo>
                    <a:pt x="4954787" y="590550"/>
                  </a:lnTo>
                  <a:lnTo>
                    <a:pt x="0" y="590550"/>
                  </a:lnTo>
                  <a:close/>
                </a:path>
              </a:pathLst>
            </a:custGeom>
            <a:solidFill>
              <a:srgbClr val="000000">
                <a:alpha val="0"/>
              </a:srgbClr>
            </a:solidFill>
          </p:spPr>
        </p:sp>
        <p:sp>
          <p:nvSpPr>
            <p:cNvPr id="34" name="TextBox 34"/>
            <p:cNvSpPr txBox="1"/>
            <p:nvPr/>
          </p:nvSpPr>
          <p:spPr>
            <a:xfrm>
              <a:off x="0" y="-38100"/>
              <a:ext cx="4954787"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Increases Accessibility</a:t>
              </a:r>
            </a:p>
          </p:txBody>
        </p:sp>
      </p:grpSp>
      <p:grpSp>
        <p:nvGrpSpPr>
          <p:cNvPr id="35" name="Group 35"/>
          <p:cNvGrpSpPr/>
          <p:nvPr/>
        </p:nvGrpSpPr>
        <p:grpSpPr>
          <a:xfrm>
            <a:off x="1913632" y="6872734"/>
            <a:ext cx="8524131" cy="453629"/>
            <a:chOff x="0" y="0"/>
            <a:chExt cx="11365508" cy="604838"/>
          </a:xfrm>
        </p:grpSpPr>
        <p:sp>
          <p:nvSpPr>
            <p:cNvPr id="36" name="Freeform 36"/>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37" name="TextBox 37"/>
            <p:cNvSpPr txBox="1"/>
            <p:nvPr/>
          </p:nvSpPr>
          <p:spPr>
            <a:xfrm>
              <a:off x="0" y="-85725"/>
              <a:ext cx="11365508"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Makes information available to non-native speakers.</a:t>
              </a:r>
            </a:p>
          </p:txBody>
        </p:sp>
      </p:grpSp>
      <p:grpSp>
        <p:nvGrpSpPr>
          <p:cNvPr id="38" name="Group 38"/>
          <p:cNvGrpSpPr/>
          <p:nvPr/>
        </p:nvGrpSpPr>
        <p:grpSpPr>
          <a:xfrm>
            <a:off x="992238" y="7928819"/>
            <a:ext cx="637878" cy="637878"/>
            <a:chOff x="0" y="0"/>
            <a:chExt cx="850503" cy="850503"/>
          </a:xfrm>
        </p:grpSpPr>
        <p:sp>
          <p:nvSpPr>
            <p:cNvPr id="39" name="Freeform 39"/>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E3E3E"/>
            </a:solidFill>
          </p:spPr>
        </p:sp>
      </p:grpSp>
      <p:sp>
        <p:nvSpPr>
          <p:cNvPr id="40" name="Freeform 40" descr="preencoded.png"/>
          <p:cNvSpPr/>
          <p:nvPr/>
        </p:nvSpPr>
        <p:spPr>
          <a:xfrm>
            <a:off x="1098575" y="7981950"/>
            <a:ext cx="425202" cy="531614"/>
          </a:xfrm>
          <a:custGeom>
            <a:avLst/>
            <a:gdLst/>
            <a:ahLst/>
            <a:cxnLst/>
            <a:rect l="l" t="t" r="r" b="b"/>
            <a:pathLst>
              <a:path w="425202" h="531614">
                <a:moveTo>
                  <a:pt x="0" y="0"/>
                </a:moveTo>
                <a:lnTo>
                  <a:pt x="425203" y="0"/>
                </a:lnTo>
                <a:lnTo>
                  <a:pt x="425203" y="531614"/>
                </a:lnTo>
                <a:lnTo>
                  <a:pt x="0" y="531614"/>
                </a:lnTo>
                <a:lnTo>
                  <a:pt x="0" y="0"/>
                </a:lnTo>
                <a:close/>
              </a:path>
            </a:pathLst>
          </a:custGeom>
          <a:blipFill>
            <a:blip r:embed="rId9" cstate="print"/>
            <a:stretch>
              <a:fillRect l="-233" r="-233"/>
            </a:stretch>
          </a:blipFill>
        </p:spPr>
      </p:sp>
      <p:grpSp>
        <p:nvGrpSpPr>
          <p:cNvPr id="41" name="Group 41"/>
          <p:cNvGrpSpPr/>
          <p:nvPr/>
        </p:nvGrpSpPr>
        <p:grpSpPr>
          <a:xfrm>
            <a:off x="1913632" y="7928819"/>
            <a:ext cx="3544044" cy="442912"/>
            <a:chOff x="0" y="0"/>
            <a:chExt cx="4725392" cy="590550"/>
          </a:xfrm>
        </p:grpSpPr>
        <p:sp>
          <p:nvSpPr>
            <p:cNvPr id="42" name="Freeform 4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43" name="TextBox 43"/>
            <p:cNvSpPr txBox="1"/>
            <p:nvPr/>
          </p:nvSpPr>
          <p:spPr>
            <a:xfrm>
              <a:off x="0" y="-38100"/>
              <a:ext cx="4725392"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Reduces Cost</a:t>
              </a:r>
            </a:p>
          </p:txBody>
        </p:sp>
      </p:grpSp>
      <p:grpSp>
        <p:nvGrpSpPr>
          <p:cNvPr id="44" name="Group 44"/>
          <p:cNvGrpSpPr/>
          <p:nvPr/>
        </p:nvGrpSpPr>
        <p:grpSpPr>
          <a:xfrm>
            <a:off x="1913632" y="8541841"/>
            <a:ext cx="8524131" cy="453629"/>
            <a:chOff x="0" y="0"/>
            <a:chExt cx="11365508" cy="604838"/>
          </a:xfrm>
        </p:grpSpPr>
        <p:sp>
          <p:nvSpPr>
            <p:cNvPr id="45" name="Freeform 45"/>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46" name="TextBox 46"/>
            <p:cNvSpPr txBox="1"/>
            <p:nvPr/>
          </p:nvSpPr>
          <p:spPr>
            <a:xfrm>
              <a:off x="0" y="-85725"/>
              <a:ext cx="11365508"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Automates translation saving time and money.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grpSp>
        <p:nvGrpSpPr>
          <p:cNvPr id="6" name="Group 6"/>
          <p:cNvGrpSpPr/>
          <p:nvPr/>
        </p:nvGrpSpPr>
        <p:grpSpPr>
          <a:xfrm>
            <a:off x="992238" y="3509665"/>
            <a:ext cx="9080152" cy="885974"/>
            <a:chOff x="0" y="0"/>
            <a:chExt cx="12106870" cy="1181298"/>
          </a:xfrm>
        </p:grpSpPr>
        <p:sp>
          <p:nvSpPr>
            <p:cNvPr id="7" name="Freeform 7"/>
            <p:cNvSpPr/>
            <p:nvPr/>
          </p:nvSpPr>
          <p:spPr>
            <a:xfrm>
              <a:off x="0" y="0"/>
              <a:ext cx="12106870" cy="1181298"/>
            </a:xfrm>
            <a:custGeom>
              <a:avLst/>
              <a:gdLst/>
              <a:ahLst/>
              <a:cxnLst/>
              <a:rect l="l" t="t" r="r" b="b"/>
              <a:pathLst>
                <a:path w="12106870" h="1181298">
                  <a:moveTo>
                    <a:pt x="0" y="0"/>
                  </a:moveTo>
                  <a:lnTo>
                    <a:pt x="12106870" y="0"/>
                  </a:lnTo>
                  <a:lnTo>
                    <a:pt x="12106870" y="1181298"/>
                  </a:lnTo>
                  <a:lnTo>
                    <a:pt x="0" y="1181298"/>
                  </a:lnTo>
                  <a:close/>
                </a:path>
              </a:pathLst>
            </a:custGeom>
            <a:solidFill>
              <a:srgbClr val="000000">
                <a:alpha val="0"/>
              </a:srgbClr>
            </a:solidFill>
          </p:spPr>
        </p:sp>
        <p:sp>
          <p:nvSpPr>
            <p:cNvPr id="8" name="TextBox 8"/>
            <p:cNvSpPr txBox="1"/>
            <p:nvPr/>
          </p:nvSpPr>
          <p:spPr>
            <a:xfrm>
              <a:off x="0" y="-57150"/>
              <a:ext cx="12106870"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Challenges in AI Translation</a:t>
              </a:r>
            </a:p>
          </p:txBody>
        </p:sp>
      </p:grpSp>
      <p:grpSp>
        <p:nvGrpSpPr>
          <p:cNvPr id="9" name="Group 9"/>
          <p:cNvGrpSpPr/>
          <p:nvPr/>
        </p:nvGrpSpPr>
        <p:grpSpPr>
          <a:xfrm>
            <a:off x="992238" y="4962674"/>
            <a:ext cx="16303526" cy="1814512"/>
            <a:chOff x="0" y="0"/>
            <a:chExt cx="21738035" cy="2419350"/>
          </a:xfrm>
        </p:grpSpPr>
        <p:sp>
          <p:nvSpPr>
            <p:cNvPr id="10" name="Freeform 10"/>
            <p:cNvSpPr/>
            <p:nvPr/>
          </p:nvSpPr>
          <p:spPr>
            <a:xfrm>
              <a:off x="0" y="0"/>
              <a:ext cx="21738034" cy="2419350"/>
            </a:xfrm>
            <a:custGeom>
              <a:avLst/>
              <a:gdLst/>
              <a:ahLst/>
              <a:cxnLst/>
              <a:rect l="l" t="t" r="r" b="b"/>
              <a:pathLst>
                <a:path w="21738034" h="2419350">
                  <a:moveTo>
                    <a:pt x="0" y="0"/>
                  </a:moveTo>
                  <a:lnTo>
                    <a:pt x="21738034" y="0"/>
                  </a:lnTo>
                  <a:lnTo>
                    <a:pt x="21738034" y="2419350"/>
                  </a:lnTo>
                  <a:lnTo>
                    <a:pt x="0" y="2419350"/>
                  </a:lnTo>
                  <a:close/>
                </a:path>
              </a:pathLst>
            </a:custGeom>
            <a:solidFill>
              <a:srgbClr val="000000">
                <a:alpha val="0"/>
              </a:srgbClr>
            </a:solidFill>
          </p:spPr>
        </p:sp>
        <p:sp>
          <p:nvSpPr>
            <p:cNvPr id="11" name="TextBox 11"/>
            <p:cNvSpPr txBox="1"/>
            <p:nvPr/>
          </p:nvSpPr>
          <p:spPr>
            <a:xfrm>
              <a:off x="0" y="-85725"/>
              <a:ext cx="21738035" cy="2505075"/>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AI translation faces several key challenges. First, languages have different grammar and word order, which makes direct translation difficult. Second, some words have multiple meanings that depend on context. Third, cultural differences and idioms can be hard to translate correctly. Lastly, AI systems sometimes struggle with long sentences or complicated expressions, leading to mistakes.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F1F1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cstate="print"/>
            <a:stretch>
              <a:fillRect/>
            </a:stretch>
          </a:blipFill>
        </p:spPr>
      </p:sp>
      <p:grpSp>
        <p:nvGrpSpPr>
          <p:cNvPr id="7" name="Group 7"/>
          <p:cNvGrpSpPr/>
          <p:nvPr/>
        </p:nvGrpSpPr>
        <p:grpSpPr>
          <a:xfrm>
            <a:off x="7850237" y="1787575"/>
            <a:ext cx="7608837" cy="885974"/>
            <a:chOff x="0" y="0"/>
            <a:chExt cx="10145117" cy="1181298"/>
          </a:xfrm>
        </p:grpSpPr>
        <p:sp>
          <p:nvSpPr>
            <p:cNvPr id="8" name="Freeform 8"/>
            <p:cNvSpPr/>
            <p:nvPr/>
          </p:nvSpPr>
          <p:spPr>
            <a:xfrm>
              <a:off x="0" y="0"/>
              <a:ext cx="10145116" cy="1181298"/>
            </a:xfrm>
            <a:custGeom>
              <a:avLst/>
              <a:gdLst/>
              <a:ahLst/>
              <a:cxnLst/>
              <a:rect l="l" t="t" r="r" b="b"/>
              <a:pathLst>
                <a:path w="10145116" h="1181298">
                  <a:moveTo>
                    <a:pt x="0" y="0"/>
                  </a:moveTo>
                  <a:lnTo>
                    <a:pt x="10145116" y="0"/>
                  </a:lnTo>
                  <a:lnTo>
                    <a:pt x="10145116" y="1181298"/>
                  </a:lnTo>
                  <a:lnTo>
                    <a:pt x="0" y="1181298"/>
                  </a:lnTo>
                  <a:close/>
                </a:path>
              </a:pathLst>
            </a:custGeom>
            <a:solidFill>
              <a:srgbClr val="000000">
                <a:alpha val="0"/>
              </a:srgbClr>
            </a:solidFill>
          </p:spPr>
        </p:sp>
        <p:sp>
          <p:nvSpPr>
            <p:cNvPr id="9" name="TextBox 9"/>
            <p:cNvSpPr txBox="1"/>
            <p:nvPr/>
          </p:nvSpPr>
          <p:spPr>
            <a:xfrm>
              <a:off x="0" y="-57150"/>
              <a:ext cx="10145117" cy="1238448"/>
            </a:xfrm>
            <a:prstGeom prst="rect">
              <a:avLst/>
            </a:prstGeom>
          </p:spPr>
          <p:txBody>
            <a:bodyPr lIns="0" tIns="0" rIns="0" bIns="0" rtlCol="0" anchor="t"/>
            <a:lstStyle/>
            <a:p>
              <a:pPr algn="l">
                <a:lnSpc>
                  <a:spcPts val="6937"/>
                </a:lnSpc>
              </a:pPr>
              <a:r>
                <a:rPr lang="en-US" sz="5562">
                  <a:solidFill>
                    <a:srgbClr val="FEFEFE"/>
                  </a:solidFill>
                  <a:latin typeface="Arimo"/>
                  <a:ea typeface="Arimo"/>
                  <a:cs typeface="Arimo"/>
                  <a:sym typeface="Arimo"/>
                </a:rPr>
                <a:t>Future of AI Translation</a:t>
              </a:r>
            </a:p>
          </p:txBody>
        </p:sp>
      </p:grpSp>
      <p:grpSp>
        <p:nvGrpSpPr>
          <p:cNvPr id="10" name="Group 10"/>
          <p:cNvGrpSpPr/>
          <p:nvPr/>
        </p:nvGrpSpPr>
        <p:grpSpPr>
          <a:xfrm>
            <a:off x="7850237" y="3098750"/>
            <a:ext cx="212526" cy="1066651"/>
            <a:chOff x="0" y="0"/>
            <a:chExt cx="283368" cy="1422202"/>
          </a:xfrm>
        </p:grpSpPr>
        <p:sp>
          <p:nvSpPr>
            <p:cNvPr id="11" name="Freeform 11"/>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3E3E3E"/>
            </a:solidFill>
          </p:spPr>
        </p:sp>
      </p:grpSp>
      <p:grpSp>
        <p:nvGrpSpPr>
          <p:cNvPr id="12" name="Group 12"/>
          <p:cNvGrpSpPr/>
          <p:nvPr/>
        </p:nvGrpSpPr>
        <p:grpSpPr>
          <a:xfrm>
            <a:off x="8487966" y="3098750"/>
            <a:ext cx="4854179" cy="442912"/>
            <a:chOff x="0" y="0"/>
            <a:chExt cx="6472238" cy="590550"/>
          </a:xfrm>
        </p:grpSpPr>
        <p:sp>
          <p:nvSpPr>
            <p:cNvPr id="13" name="Freeform 13"/>
            <p:cNvSpPr/>
            <p:nvPr/>
          </p:nvSpPr>
          <p:spPr>
            <a:xfrm>
              <a:off x="0" y="0"/>
              <a:ext cx="6472238" cy="590550"/>
            </a:xfrm>
            <a:custGeom>
              <a:avLst/>
              <a:gdLst/>
              <a:ahLst/>
              <a:cxnLst/>
              <a:rect l="l" t="t" r="r" b="b"/>
              <a:pathLst>
                <a:path w="6472238" h="590550">
                  <a:moveTo>
                    <a:pt x="0" y="0"/>
                  </a:moveTo>
                  <a:lnTo>
                    <a:pt x="6472238" y="0"/>
                  </a:lnTo>
                  <a:lnTo>
                    <a:pt x="6472238" y="590550"/>
                  </a:lnTo>
                  <a:lnTo>
                    <a:pt x="0" y="590550"/>
                  </a:lnTo>
                  <a:close/>
                </a:path>
              </a:pathLst>
            </a:custGeom>
            <a:solidFill>
              <a:srgbClr val="000000">
                <a:alpha val="0"/>
              </a:srgbClr>
            </a:solidFill>
          </p:spPr>
        </p:sp>
        <p:sp>
          <p:nvSpPr>
            <p:cNvPr id="14" name="TextBox 14"/>
            <p:cNvSpPr txBox="1"/>
            <p:nvPr/>
          </p:nvSpPr>
          <p:spPr>
            <a:xfrm>
              <a:off x="0" y="-38100"/>
              <a:ext cx="6472238"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Improved Context Awareness</a:t>
              </a:r>
            </a:p>
          </p:txBody>
        </p:sp>
      </p:grpSp>
      <p:grpSp>
        <p:nvGrpSpPr>
          <p:cNvPr id="15" name="Group 15"/>
          <p:cNvGrpSpPr/>
          <p:nvPr/>
        </p:nvGrpSpPr>
        <p:grpSpPr>
          <a:xfrm>
            <a:off x="8487966" y="3711774"/>
            <a:ext cx="8807797" cy="453629"/>
            <a:chOff x="0" y="0"/>
            <a:chExt cx="11743730" cy="604838"/>
          </a:xfrm>
        </p:grpSpPr>
        <p:sp>
          <p:nvSpPr>
            <p:cNvPr id="16" name="Freeform 16"/>
            <p:cNvSpPr/>
            <p:nvPr/>
          </p:nvSpPr>
          <p:spPr>
            <a:xfrm>
              <a:off x="0" y="0"/>
              <a:ext cx="11743730" cy="604838"/>
            </a:xfrm>
            <a:custGeom>
              <a:avLst/>
              <a:gdLst/>
              <a:ahLst/>
              <a:cxnLst/>
              <a:rect l="l" t="t" r="r" b="b"/>
              <a:pathLst>
                <a:path w="11743730" h="604838">
                  <a:moveTo>
                    <a:pt x="0" y="0"/>
                  </a:moveTo>
                  <a:lnTo>
                    <a:pt x="11743730" y="0"/>
                  </a:lnTo>
                  <a:lnTo>
                    <a:pt x="11743730" y="604838"/>
                  </a:lnTo>
                  <a:lnTo>
                    <a:pt x="0" y="604838"/>
                  </a:lnTo>
                  <a:close/>
                </a:path>
              </a:pathLst>
            </a:custGeom>
            <a:solidFill>
              <a:srgbClr val="000000">
                <a:alpha val="0"/>
              </a:srgbClr>
            </a:solidFill>
          </p:spPr>
        </p:sp>
        <p:sp>
          <p:nvSpPr>
            <p:cNvPr id="17" name="TextBox 17"/>
            <p:cNvSpPr txBox="1"/>
            <p:nvPr/>
          </p:nvSpPr>
          <p:spPr>
            <a:xfrm>
              <a:off x="0" y="-85725"/>
              <a:ext cx="11743730"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Models will better understand meaning and intent.</a:t>
              </a:r>
            </a:p>
          </p:txBody>
        </p:sp>
      </p:grpSp>
      <p:grpSp>
        <p:nvGrpSpPr>
          <p:cNvPr id="18" name="Group 18"/>
          <p:cNvGrpSpPr/>
          <p:nvPr/>
        </p:nvGrpSpPr>
        <p:grpSpPr>
          <a:xfrm>
            <a:off x="8275439" y="4448919"/>
            <a:ext cx="212526" cy="1066651"/>
            <a:chOff x="0" y="0"/>
            <a:chExt cx="283368" cy="1422202"/>
          </a:xfrm>
        </p:grpSpPr>
        <p:sp>
          <p:nvSpPr>
            <p:cNvPr id="19" name="Freeform 19"/>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3E3E3E"/>
            </a:solidFill>
          </p:spPr>
        </p:sp>
      </p:grpSp>
      <p:grpSp>
        <p:nvGrpSpPr>
          <p:cNvPr id="20" name="Group 20"/>
          <p:cNvGrpSpPr/>
          <p:nvPr/>
        </p:nvGrpSpPr>
        <p:grpSpPr>
          <a:xfrm>
            <a:off x="8913167" y="4448919"/>
            <a:ext cx="4704755" cy="442912"/>
            <a:chOff x="0" y="0"/>
            <a:chExt cx="6273007" cy="590550"/>
          </a:xfrm>
        </p:grpSpPr>
        <p:sp>
          <p:nvSpPr>
            <p:cNvPr id="21" name="Freeform 21"/>
            <p:cNvSpPr/>
            <p:nvPr/>
          </p:nvSpPr>
          <p:spPr>
            <a:xfrm>
              <a:off x="0" y="0"/>
              <a:ext cx="6273007" cy="590550"/>
            </a:xfrm>
            <a:custGeom>
              <a:avLst/>
              <a:gdLst/>
              <a:ahLst/>
              <a:cxnLst/>
              <a:rect l="l" t="t" r="r" b="b"/>
              <a:pathLst>
                <a:path w="6273007" h="590550">
                  <a:moveTo>
                    <a:pt x="0" y="0"/>
                  </a:moveTo>
                  <a:lnTo>
                    <a:pt x="6273007" y="0"/>
                  </a:lnTo>
                  <a:lnTo>
                    <a:pt x="6273007" y="590550"/>
                  </a:lnTo>
                  <a:lnTo>
                    <a:pt x="0" y="590550"/>
                  </a:lnTo>
                  <a:close/>
                </a:path>
              </a:pathLst>
            </a:custGeom>
            <a:solidFill>
              <a:srgbClr val="000000">
                <a:alpha val="0"/>
              </a:srgbClr>
            </a:solidFill>
          </p:spPr>
        </p:sp>
        <p:sp>
          <p:nvSpPr>
            <p:cNvPr id="22" name="TextBox 22"/>
            <p:cNvSpPr txBox="1"/>
            <p:nvPr/>
          </p:nvSpPr>
          <p:spPr>
            <a:xfrm>
              <a:off x="0" y="-38100"/>
              <a:ext cx="6273007"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Support for More Languages</a:t>
              </a:r>
            </a:p>
          </p:txBody>
        </p:sp>
      </p:grpSp>
      <p:grpSp>
        <p:nvGrpSpPr>
          <p:cNvPr id="23" name="Group 23"/>
          <p:cNvGrpSpPr/>
          <p:nvPr/>
        </p:nvGrpSpPr>
        <p:grpSpPr>
          <a:xfrm>
            <a:off x="8913167" y="5061942"/>
            <a:ext cx="8382595" cy="453629"/>
            <a:chOff x="0" y="0"/>
            <a:chExt cx="11176793" cy="604838"/>
          </a:xfrm>
        </p:grpSpPr>
        <p:sp>
          <p:nvSpPr>
            <p:cNvPr id="24" name="Freeform 24"/>
            <p:cNvSpPr/>
            <p:nvPr/>
          </p:nvSpPr>
          <p:spPr>
            <a:xfrm>
              <a:off x="0" y="0"/>
              <a:ext cx="11176793" cy="604838"/>
            </a:xfrm>
            <a:custGeom>
              <a:avLst/>
              <a:gdLst/>
              <a:ahLst/>
              <a:cxnLst/>
              <a:rect l="l" t="t" r="r" b="b"/>
              <a:pathLst>
                <a:path w="11176793" h="604838">
                  <a:moveTo>
                    <a:pt x="0" y="0"/>
                  </a:moveTo>
                  <a:lnTo>
                    <a:pt x="11176793" y="0"/>
                  </a:lnTo>
                  <a:lnTo>
                    <a:pt x="11176793" y="604838"/>
                  </a:lnTo>
                  <a:lnTo>
                    <a:pt x="0" y="604838"/>
                  </a:lnTo>
                  <a:close/>
                </a:path>
              </a:pathLst>
            </a:custGeom>
            <a:solidFill>
              <a:srgbClr val="000000">
                <a:alpha val="0"/>
              </a:srgbClr>
            </a:solidFill>
          </p:spPr>
        </p:sp>
        <p:sp>
          <p:nvSpPr>
            <p:cNvPr id="25" name="TextBox 25"/>
            <p:cNvSpPr txBox="1"/>
            <p:nvPr/>
          </p:nvSpPr>
          <p:spPr>
            <a:xfrm>
              <a:off x="0" y="-85725"/>
              <a:ext cx="11176793"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Expanding to cover rare and indigenous languages globally.</a:t>
              </a:r>
            </a:p>
          </p:txBody>
        </p:sp>
      </p:grpSp>
      <p:grpSp>
        <p:nvGrpSpPr>
          <p:cNvPr id="26" name="Group 26"/>
          <p:cNvGrpSpPr/>
          <p:nvPr/>
        </p:nvGrpSpPr>
        <p:grpSpPr>
          <a:xfrm>
            <a:off x="8700790" y="5799087"/>
            <a:ext cx="212526" cy="1066651"/>
            <a:chOff x="0" y="0"/>
            <a:chExt cx="283368" cy="1422202"/>
          </a:xfrm>
        </p:grpSpPr>
        <p:sp>
          <p:nvSpPr>
            <p:cNvPr id="27" name="Freeform 27"/>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3E3E3E"/>
            </a:solidFill>
          </p:spPr>
        </p:sp>
      </p:grpSp>
      <p:grpSp>
        <p:nvGrpSpPr>
          <p:cNvPr id="28" name="Group 28"/>
          <p:cNvGrpSpPr/>
          <p:nvPr/>
        </p:nvGrpSpPr>
        <p:grpSpPr>
          <a:xfrm>
            <a:off x="9338519" y="5799087"/>
            <a:ext cx="3780235" cy="442912"/>
            <a:chOff x="0" y="0"/>
            <a:chExt cx="5040313" cy="590550"/>
          </a:xfrm>
        </p:grpSpPr>
        <p:sp>
          <p:nvSpPr>
            <p:cNvPr id="29" name="Freeform 29"/>
            <p:cNvSpPr/>
            <p:nvPr/>
          </p:nvSpPr>
          <p:spPr>
            <a:xfrm>
              <a:off x="0" y="0"/>
              <a:ext cx="5040313" cy="590550"/>
            </a:xfrm>
            <a:custGeom>
              <a:avLst/>
              <a:gdLst/>
              <a:ahLst/>
              <a:cxnLst/>
              <a:rect l="l" t="t" r="r" b="b"/>
              <a:pathLst>
                <a:path w="5040313" h="590550">
                  <a:moveTo>
                    <a:pt x="0" y="0"/>
                  </a:moveTo>
                  <a:lnTo>
                    <a:pt x="5040313" y="0"/>
                  </a:lnTo>
                  <a:lnTo>
                    <a:pt x="5040313" y="590550"/>
                  </a:lnTo>
                  <a:lnTo>
                    <a:pt x="0" y="590550"/>
                  </a:lnTo>
                  <a:close/>
                </a:path>
              </a:pathLst>
            </a:custGeom>
            <a:solidFill>
              <a:srgbClr val="000000">
                <a:alpha val="0"/>
              </a:srgbClr>
            </a:solidFill>
          </p:spPr>
        </p:sp>
        <p:sp>
          <p:nvSpPr>
            <p:cNvPr id="30" name="TextBox 30"/>
            <p:cNvSpPr txBox="1"/>
            <p:nvPr/>
          </p:nvSpPr>
          <p:spPr>
            <a:xfrm>
              <a:off x="0" y="-38100"/>
              <a:ext cx="5040313"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Multimodal Translation</a:t>
              </a:r>
            </a:p>
          </p:txBody>
        </p:sp>
      </p:grpSp>
      <p:grpSp>
        <p:nvGrpSpPr>
          <p:cNvPr id="31" name="Group 31"/>
          <p:cNvGrpSpPr/>
          <p:nvPr/>
        </p:nvGrpSpPr>
        <p:grpSpPr>
          <a:xfrm>
            <a:off x="9338519" y="6412111"/>
            <a:ext cx="7957245" cy="453629"/>
            <a:chOff x="0" y="0"/>
            <a:chExt cx="10609660" cy="604838"/>
          </a:xfrm>
        </p:grpSpPr>
        <p:sp>
          <p:nvSpPr>
            <p:cNvPr id="32" name="Freeform 32"/>
            <p:cNvSpPr/>
            <p:nvPr/>
          </p:nvSpPr>
          <p:spPr>
            <a:xfrm>
              <a:off x="0" y="0"/>
              <a:ext cx="10609660" cy="604838"/>
            </a:xfrm>
            <a:custGeom>
              <a:avLst/>
              <a:gdLst/>
              <a:ahLst/>
              <a:cxnLst/>
              <a:rect l="l" t="t" r="r" b="b"/>
              <a:pathLst>
                <a:path w="10609660" h="604838">
                  <a:moveTo>
                    <a:pt x="0" y="0"/>
                  </a:moveTo>
                  <a:lnTo>
                    <a:pt x="10609660" y="0"/>
                  </a:lnTo>
                  <a:lnTo>
                    <a:pt x="10609660" y="604838"/>
                  </a:lnTo>
                  <a:lnTo>
                    <a:pt x="0" y="604838"/>
                  </a:lnTo>
                  <a:close/>
                </a:path>
              </a:pathLst>
            </a:custGeom>
            <a:solidFill>
              <a:srgbClr val="000000">
                <a:alpha val="0"/>
              </a:srgbClr>
            </a:solidFill>
          </p:spPr>
        </p:sp>
        <p:sp>
          <p:nvSpPr>
            <p:cNvPr id="33" name="TextBox 33"/>
            <p:cNvSpPr txBox="1"/>
            <p:nvPr/>
          </p:nvSpPr>
          <p:spPr>
            <a:xfrm>
              <a:off x="0" y="-85725"/>
              <a:ext cx="10609660"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Combining text, speech, and images for richer results.</a:t>
              </a:r>
            </a:p>
          </p:txBody>
        </p:sp>
      </p:grpSp>
      <p:grpSp>
        <p:nvGrpSpPr>
          <p:cNvPr id="34" name="Group 34"/>
          <p:cNvGrpSpPr/>
          <p:nvPr/>
        </p:nvGrpSpPr>
        <p:grpSpPr>
          <a:xfrm>
            <a:off x="9126141" y="7149256"/>
            <a:ext cx="212526" cy="1066651"/>
            <a:chOff x="0" y="0"/>
            <a:chExt cx="283368" cy="1422202"/>
          </a:xfrm>
        </p:grpSpPr>
        <p:sp>
          <p:nvSpPr>
            <p:cNvPr id="35" name="Freeform 35"/>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3E3E3E"/>
            </a:solidFill>
          </p:spPr>
        </p:sp>
      </p:grpSp>
      <p:grpSp>
        <p:nvGrpSpPr>
          <p:cNvPr id="36" name="Group 36"/>
          <p:cNvGrpSpPr/>
          <p:nvPr/>
        </p:nvGrpSpPr>
        <p:grpSpPr>
          <a:xfrm>
            <a:off x="9763869" y="7149256"/>
            <a:ext cx="4006155" cy="442912"/>
            <a:chOff x="0" y="0"/>
            <a:chExt cx="5341540" cy="590550"/>
          </a:xfrm>
        </p:grpSpPr>
        <p:sp>
          <p:nvSpPr>
            <p:cNvPr id="37" name="Freeform 37"/>
            <p:cNvSpPr/>
            <p:nvPr/>
          </p:nvSpPr>
          <p:spPr>
            <a:xfrm>
              <a:off x="0" y="0"/>
              <a:ext cx="5341540" cy="590550"/>
            </a:xfrm>
            <a:custGeom>
              <a:avLst/>
              <a:gdLst/>
              <a:ahLst/>
              <a:cxnLst/>
              <a:rect l="l" t="t" r="r" b="b"/>
              <a:pathLst>
                <a:path w="5341540" h="590550">
                  <a:moveTo>
                    <a:pt x="0" y="0"/>
                  </a:moveTo>
                  <a:lnTo>
                    <a:pt x="5341540" y="0"/>
                  </a:lnTo>
                  <a:lnTo>
                    <a:pt x="5341540" y="590550"/>
                  </a:lnTo>
                  <a:lnTo>
                    <a:pt x="0" y="590550"/>
                  </a:lnTo>
                  <a:close/>
                </a:path>
              </a:pathLst>
            </a:custGeom>
            <a:solidFill>
              <a:srgbClr val="000000">
                <a:alpha val="0"/>
              </a:srgbClr>
            </a:solidFill>
          </p:spPr>
        </p:sp>
        <p:sp>
          <p:nvSpPr>
            <p:cNvPr id="38" name="TextBox 38"/>
            <p:cNvSpPr txBox="1"/>
            <p:nvPr/>
          </p:nvSpPr>
          <p:spPr>
            <a:xfrm>
              <a:off x="0" y="-38100"/>
              <a:ext cx="5341540" cy="628650"/>
            </a:xfrm>
            <a:prstGeom prst="rect">
              <a:avLst/>
            </a:prstGeom>
          </p:spPr>
          <p:txBody>
            <a:bodyPr lIns="0" tIns="0" rIns="0" bIns="0" rtlCol="0" anchor="t"/>
            <a:lstStyle/>
            <a:p>
              <a:pPr algn="l">
                <a:lnSpc>
                  <a:spcPts val="3437"/>
                </a:lnSpc>
              </a:pPr>
              <a:r>
                <a:rPr lang="en-US" sz="2750">
                  <a:solidFill>
                    <a:srgbClr val="BFBFBF"/>
                  </a:solidFill>
                  <a:latin typeface="Arimo"/>
                  <a:ea typeface="Arimo"/>
                  <a:cs typeface="Arimo"/>
                  <a:sym typeface="Arimo"/>
                </a:rPr>
                <a:t>Personalized Translation</a:t>
              </a:r>
            </a:p>
          </p:txBody>
        </p:sp>
      </p:grpSp>
      <p:grpSp>
        <p:nvGrpSpPr>
          <p:cNvPr id="39" name="Group 39"/>
          <p:cNvGrpSpPr/>
          <p:nvPr/>
        </p:nvGrpSpPr>
        <p:grpSpPr>
          <a:xfrm>
            <a:off x="9763869" y="7762280"/>
            <a:ext cx="7531894" cy="453629"/>
            <a:chOff x="0" y="0"/>
            <a:chExt cx="10042525" cy="604838"/>
          </a:xfrm>
        </p:grpSpPr>
        <p:sp>
          <p:nvSpPr>
            <p:cNvPr id="40" name="Freeform 40"/>
            <p:cNvSpPr/>
            <p:nvPr/>
          </p:nvSpPr>
          <p:spPr>
            <a:xfrm>
              <a:off x="0" y="0"/>
              <a:ext cx="10042525" cy="604838"/>
            </a:xfrm>
            <a:custGeom>
              <a:avLst/>
              <a:gdLst/>
              <a:ahLst/>
              <a:cxnLst/>
              <a:rect l="l" t="t" r="r" b="b"/>
              <a:pathLst>
                <a:path w="10042525" h="604838">
                  <a:moveTo>
                    <a:pt x="0" y="0"/>
                  </a:moveTo>
                  <a:lnTo>
                    <a:pt x="10042525" y="0"/>
                  </a:lnTo>
                  <a:lnTo>
                    <a:pt x="10042525" y="604838"/>
                  </a:lnTo>
                  <a:lnTo>
                    <a:pt x="0" y="604838"/>
                  </a:lnTo>
                  <a:close/>
                </a:path>
              </a:pathLst>
            </a:custGeom>
            <a:solidFill>
              <a:srgbClr val="000000">
                <a:alpha val="0"/>
              </a:srgbClr>
            </a:solidFill>
          </p:spPr>
        </p:sp>
        <p:sp>
          <p:nvSpPr>
            <p:cNvPr id="41" name="TextBox 41"/>
            <p:cNvSpPr txBox="1"/>
            <p:nvPr/>
          </p:nvSpPr>
          <p:spPr>
            <a:xfrm>
              <a:off x="0" y="-85725"/>
              <a:ext cx="10042525" cy="690563"/>
            </a:xfrm>
            <a:prstGeom prst="rect">
              <a:avLst/>
            </a:prstGeom>
          </p:spPr>
          <p:txBody>
            <a:bodyPr lIns="0" tIns="0" rIns="0" bIns="0" rtlCol="0" anchor="t"/>
            <a:lstStyle/>
            <a:p>
              <a:pPr algn="l">
                <a:lnSpc>
                  <a:spcPts val="3562"/>
                </a:lnSpc>
              </a:pPr>
              <a:r>
                <a:rPr lang="en-US" sz="2187">
                  <a:solidFill>
                    <a:srgbClr val="BFBFBF"/>
                  </a:solidFill>
                  <a:latin typeface="Open Sans"/>
                  <a:ea typeface="Open Sans"/>
                  <a:cs typeface="Open Sans"/>
                  <a:sym typeface="Open Sans"/>
                </a:rPr>
                <a:t>Adapting style and tone for individual users.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443</Words>
  <Application>Microsoft Office PowerPoint</Application>
  <PresentationFormat>Custom</PresentationFormat>
  <Paragraphs>65</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Times New Roman</vt:lpstr>
      <vt:lpstr>Calibri</vt:lpstr>
      <vt:lpstr>Arimo</vt:lpstr>
      <vt:lpstr>Open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AI-Language-Translation-with-Sequence-Models.pptx</dc:title>
  <dc:creator>pc</dc:creator>
  <cp:lastModifiedBy>pc</cp:lastModifiedBy>
  <cp:revision>3</cp:revision>
  <dcterms:created xsi:type="dcterms:W3CDTF">2006-08-16T00:00:00Z</dcterms:created>
  <dcterms:modified xsi:type="dcterms:W3CDTF">2025-04-22T05:46:29Z</dcterms:modified>
  <dc:identifier>DAGlVb05X54</dc:identifier>
</cp:coreProperties>
</file>